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heme/theme2.xml" ContentType="application/vnd.openxmlformats-officedocument.them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2" r:id="rId2"/>
    <p:sldId id="311" r:id="rId3"/>
    <p:sldId id="318" r:id="rId4"/>
    <p:sldId id="315" r:id="rId5"/>
    <p:sldId id="316" r:id="rId6"/>
    <p:sldId id="317" r:id="rId7"/>
  </p:sldIdLst>
  <p:sldSz cx="12192000" cy="6858000"/>
  <p:notesSz cx="6797675" cy="9928225"/>
  <p:custDataLst>
    <p:tags r:id="rId9"/>
  </p:custDataLst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orient="horz" pos="442" userDrawn="1">
          <p15:clr>
            <a:srgbClr val="A4A3A4"/>
          </p15:clr>
        </p15:guide>
        <p15:guide id="3" orient="horz" pos="1026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orient="horz" pos="197" userDrawn="1">
          <p15:clr>
            <a:srgbClr val="A4A3A4"/>
          </p15:clr>
        </p15:guide>
        <p15:guide id="6" orient="horz" pos="3786" userDrawn="1">
          <p15:clr>
            <a:srgbClr val="A4A3A4"/>
          </p15:clr>
        </p15:guide>
        <p15:guide id="7" pos="7319" userDrawn="1">
          <p15:clr>
            <a:srgbClr val="A4A3A4"/>
          </p15:clr>
        </p15:guide>
        <p15:guide id="8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74F4"/>
    <a:srgbClr val="97233F"/>
    <a:srgbClr val="002C77"/>
    <a:srgbClr val="333333"/>
    <a:srgbClr val="00A0DB"/>
    <a:srgbClr val="BFDBFD"/>
    <a:srgbClr val="AED1FC"/>
    <a:srgbClr val="A3C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58" autoAdjust="0"/>
    <p:restoredTop sz="82374" autoAdjust="0"/>
  </p:normalViewPr>
  <p:slideViewPr>
    <p:cSldViewPr snapToObjects="1">
      <p:cViewPr varScale="1">
        <p:scale>
          <a:sx n="103" d="100"/>
          <a:sy n="103" d="100"/>
        </p:scale>
        <p:origin x="1176" y="114"/>
      </p:cViewPr>
      <p:guideLst>
        <p:guide orient="horz" pos="4110"/>
        <p:guide orient="horz" pos="442"/>
        <p:guide orient="horz" pos="1026"/>
        <p:guide orient="horz"/>
        <p:guide orient="horz" pos="197"/>
        <p:guide orient="horz" pos="3786"/>
        <p:guide pos="7319"/>
        <p:guide pos="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A6511A3A-45BB-4A6D-8FA9-29BF61972C03}" type="datetime1">
              <a:rPr lang="fr-CH"/>
              <a:pPr>
                <a:defRPr/>
              </a:pPr>
              <a:t>12.07.2022</a:t>
            </a:fld>
            <a:endParaRPr lang="fr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 noProof="0"/>
              <a:t>Textmasterformate durch Klicken bearbeiten</a:t>
            </a:r>
          </a:p>
          <a:p>
            <a:pPr lvl="1"/>
            <a:r>
              <a:rPr lang="fr-CH" noProof="0"/>
              <a:t>Zweite Ebene</a:t>
            </a:r>
          </a:p>
          <a:p>
            <a:pPr lvl="2"/>
            <a:r>
              <a:rPr lang="fr-CH" noProof="0"/>
              <a:t>Dritte Ebene</a:t>
            </a:r>
          </a:p>
          <a:p>
            <a:pPr lvl="3"/>
            <a:r>
              <a:rPr lang="fr-CH" noProof="0"/>
              <a:t>Vierte Ebene</a:t>
            </a:r>
          </a:p>
          <a:p>
            <a:pPr lvl="4"/>
            <a:r>
              <a:rPr lang="fr-CH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1CDF7591-1E36-418F-9918-687E64CBCE53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68490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 dirty="0">
              <a:ea typeface="ＭＳ Ｐゴシック"/>
              <a:cs typeface="ＭＳ Ｐゴシック"/>
            </a:endParaRPr>
          </a:p>
        </p:txBody>
      </p:sp>
      <p:sp>
        <p:nvSpPr>
          <p:cNvPr id="4301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0AE0C3-67E1-4EE3-B830-3D975FDB2744}" type="slidenum">
              <a:rPr lang="fr-CH" smtClean="0">
                <a:ea typeface="ＭＳ Ｐゴシック"/>
                <a:cs typeface="ＭＳ Ｐゴシック"/>
              </a:rPr>
              <a:pPr/>
              <a:t>1</a:t>
            </a:fld>
            <a:endParaRPr lang="fr-CH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DF7591-1E36-418F-9918-687E64CBCE53}" type="slidenum">
              <a:rPr lang="fr-CH" smtClean="0"/>
              <a:pPr>
                <a:defRPr/>
              </a:pPr>
              <a:t>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01833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DF7591-1E36-418F-9918-687E64CBCE53}" type="slidenum">
              <a:rPr lang="fr-CH" smtClean="0"/>
              <a:pPr>
                <a:defRPr/>
              </a:pPr>
              <a:t>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21940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DF7591-1E36-418F-9918-687E64CBCE53}" type="slidenum">
              <a:rPr lang="fr-CH" smtClean="0"/>
              <a:pPr>
                <a:defRPr/>
              </a:pPr>
              <a:t>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75085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DF7591-1E36-418F-9918-687E64CBCE53}" type="slidenum">
              <a:rPr lang="fr-CH" smtClean="0"/>
              <a:pPr>
                <a:defRPr/>
              </a:pPr>
              <a:t>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39703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DF7591-1E36-418F-9918-687E64CBCE53}" type="slidenum">
              <a:rPr lang="fr-CH" smtClean="0"/>
              <a:pPr>
                <a:defRPr/>
              </a:pPr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80187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10.xml"/><Relationship Id="rId7" Type="http://schemas.openxmlformats.org/officeDocument/2006/relationships/oleObject" Target="../embeddings/oleObject2.bin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tags" Target="../tags/tag47.xml"/><Relationship Id="rId7" Type="http://schemas.openxmlformats.org/officeDocument/2006/relationships/image" Target="../media/image1.jpeg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oleObject" Target="../embeddings/oleObject19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tags" Target="../tags/tag51.xml"/><Relationship Id="rId7" Type="http://schemas.openxmlformats.org/officeDocument/2006/relationships/image" Target="../media/image1.jpeg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oleObject" Target="../embeddings/oleObject2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2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tags" Target="../tags/tag55.xml"/><Relationship Id="rId7" Type="http://schemas.openxmlformats.org/officeDocument/2006/relationships/image" Target="../media/image1.jpeg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oleObject" Target="../embeddings/oleObject2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tags" Target="../tags/tag59.xml"/><Relationship Id="rId7" Type="http://schemas.openxmlformats.org/officeDocument/2006/relationships/image" Target="../media/image1.jpe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oleObject" Target="../embeddings/oleObject25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0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tags" Target="../tags/tag63.xml"/><Relationship Id="rId7" Type="http://schemas.openxmlformats.org/officeDocument/2006/relationships/image" Target="../media/image1.jpeg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oleObject" Target="../embeddings/oleObject27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4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tags" Target="../tags/tag67.xml"/><Relationship Id="rId7" Type="http://schemas.openxmlformats.org/officeDocument/2006/relationships/image" Target="../media/image1.jpeg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oleObject" Target="../embeddings/oleObject29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8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tags" Target="../tags/tag71.xml"/><Relationship Id="rId7" Type="http://schemas.openxmlformats.org/officeDocument/2006/relationships/image" Target="../media/image1.jpeg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oleObject" Target="../embeddings/oleObject3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2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tags" Target="../tags/tag75.xml"/><Relationship Id="rId7" Type="http://schemas.openxmlformats.org/officeDocument/2006/relationships/image" Target="../media/image1.jpeg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oleObject" Target="../embeddings/oleObject3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6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5.xml"/><Relationship Id="rId7" Type="http://schemas.openxmlformats.org/officeDocument/2006/relationships/image" Target="../media/image1.jpe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oleObject" Target="../embeddings/oleObject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19.xml"/><Relationship Id="rId7" Type="http://schemas.openxmlformats.org/officeDocument/2006/relationships/image" Target="../media/image1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oleObject" Target="../embeddings/oleObject5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23.xml"/><Relationship Id="rId7" Type="http://schemas.openxmlformats.org/officeDocument/2006/relationships/image" Target="../media/image1.jpe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oleObject" Target="../embeddings/oleObject7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tags" Target="../tags/tag27.xml"/><Relationship Id="rId7" Type="http://schemas.openxmlformats.org/officeDocument/2006/relationships/image" Target="../media/image1.jpe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oleObject" Target="../embeddings/oleObject9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8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tags" Target="../tags/tag31.xml"/><Relationship Id="rId7" Type="http://schemas.openxmlformats.org/officeDocument/2006/relationships/image" Target="../media/image1.jpe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oleObject" Target="../embeddings/oleObject1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2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tags" Target="../tags/tag35.xml"/><Relationship Id="rId7" Type="http://schemas.openxmlformats.org/officeDocument/2006/relationships/image" Target="../media/image1.jpeg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oleObject" Target="../embeddings/oleObject1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6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tags" Target="../tags/tag39.xml"/><Relationship Id="rId7" Type="http://schemas.openxmlformats.org/officeDocument/2006/relationships/image" Target="../media/image1.jpe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oleObject" Target="../embeddings/oleObject15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tags" Target="../tags/tag43.xml"/><Relationship Id="rId7" Type="http://schemas.openxmlformats.org/officeDocument/2006/relationships/image" Target="../media/image1.jpeg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oleObject" Target="../embeddings/oleObject17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4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2" descr="logo_etat_FR_vers_compacte.jpg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418" y="417513"/>
            <a:ext cx="2112433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/>
          <p:nvPr userDrawn="1">
            <p:custDataLst>
              <p:tags r:id="rId2"/>
            </p:custDataLst>
          </p:nvPr>
        </p:nvSpPr>
        <p:spPr>
          <a:xfrm>
            <a:off x="3352800" y="363538"/>
            <a:ext cx="6885517" cy="34336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dirty="0">
                <a:latin typeface="Arial" charset="0"/>
                <a:ea typeface="ＭＳ Ｐゴシック" pitchFamily="-112" charset="-128"/>
                <a:cs typeface="+mn-cs"/>
              </a:rPr>
              <a:t>Service des forêts et de la nature </a:t>
            </a:r>
            <a:r>
              <a:rPr lang="fr-CH" sz="1000" b="0" dirty="0">
                <a:latin typeface="Arial" charset="0"/>
                <a:ea typeface="ＭＳ Ｐゴシック" pitchFamily="-112" charset="-128"/>
                <a:cs typeface="+mn-cs"/>
              </a:rPr>
              <a:t>SFN</a:t>
            </a:r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  <a:p>
            <a:pPr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dirty="0" err="1">
                <a:latin typeface="Arial" charset="0"/>
                <a:ea typeface="ＭＳ Ｐゴシック" pitchFamily="-112" charset="-128"/>
                <a:cs typeface="+mn-cs"/>
              </a:rPr>
              <a:t>Amt</a:t>
            </a:r>
            <a:r>
              <a:rPr lang="fr-CH" sz="1000" b="1" baseline="0" dirty="0">
                <a:latin typeface="Arial" charset="0"/>
                <a:ea typeface="ＭＳ Ｐゴシック" pitchFamily="-112" charset="-128"/>
                <a:cs typeface="+mn-cs"/>
              </a:rPr>
              <a:t> </a:t>
            </a:r>
            <a:r>
              <a:rPr lang="fr-CH" sz="1000" b="1" baseline="0" dirty="0" err="1">
                <a:latin typeface="Arial" charset="0"/>
                <a:ea typeface="ＭＳ Ｐゴシック" pitchFamily="-112" charset="-128"/>
                <a:cs typeface="+mn-cs"/>
              </a:rPr>
              <a:t>für</a:t>
            </a:r>
            <a:r>
              <a:rPr lang="fr-CH" sz="1000" b="1" baseline="0" dirty="0">
                <a:latin typeface="Arial" charset="0"/>
                <a:ea typeface="ＭＳ Ｐゴシック" pitchFamily="-112" charset="-128"/>
                <a:cs typeface="+mn-cs"/>
              </a:rPr>
              <a:t> Wald </a:t>
            </a:r>
            <a:r>
              <a:rPr lang="fr-CH" sz="1000" b="1" baseline="0" dirty="0" err="1">
                <a:latin typeface="Arial" charset="0"/>
                <a:ea typeface="ＭＳ Ｐゴシック" pitchFamily="-112" charset="-128"/>
                <a:cs typeface="+mn-cs"/>
              </a:rPr>
              <a:t>und</a:t>
            </a:r>
            <a:r>
              <a:rPr lang="fr-CH" sz="1000" b="1" baseline="0" dirty="0">
                <a:latin typeface="Arial" charset="0"/>
                <a:ea typeface="ＭＳ Ｐゴシック" pitchFamily="-112" charset="-128"/>
                <a:cs typeface="+mn-cs"/>
              </a:rPr>
              <a:t> </a:t>
            </a:r>
            <a:r>
              <a:rPr lang="fr-CH" sz="1000" b="1" baseline="0" dirty="0" err="1">
                <a:latin typeface="Arial" charset="0"/>
                <a:ea typeface="ＭＳ Ｐゴシック" pitchFamily="-112" charset="-128"/>
                <a:cs typeface="+mn-cs"/>
              </a:rPr>
              <a:t>Natur</a:t>
            </a:r>
            <a:r>
              <a:rPr lang="fr-CH" sz="1000" b="0" baseline="0" dirty="0">
                <a:latin typeface="Arial" charset="0"/>
                <a:ea typeface="ＭＳ Ｐゴシック" pitchFamily="-112" charset="-128"/>
                <a:cs typeface="+mn-cs"/>
              </a:rPr>
              <a:t>  WNA</a:t>
            </a:r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7" name="Straight Connector 7"/>
          <p:cNvCxnSpPr/>
          <p:nvPr userDrawn="1">
            <p:custDataLst>
              <p:tags r:id="rId3"/>
            </p:custDataLst>
          </p:nvPr>
        </p:nvCxnSpPr>
        <p:spPr>
          <a:xfrm>
            <a:off x="599018" y="1263650"/>
            <a:ext cx="10993967" cy="1588"/>
          </a:xfrm>
          <a:prstGeom prst="line">
            <a:avLst/>
          </a:prstGeom>
          <a:ln w="28575">
            <a:solidFill>
              <a:srgbClr val="97233F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4036" name="Title Placeholder 1"/>
          <p:cNvSpPr>
            <a:spLocks noGrp="1"/>
          </p:cNvSpPr>
          <p:nvPr>
            <p:ph type="ctrTitle"/>
          </p:nvPr>
        </p:nvSpPr>
        <p:spPr>
          <a:xfrm>
            <a:off x="607485" y="1548001"/>
            <a:ext cx="11053233" cy="474489"/>
          </a:xfrm>
        </p:spPr>
        <p:txBody>
          <a:bodyPr/>
          <a:lstStyle>
            <a:lvl1pPr>
              <a:lnSpc>
                <a:spcPts val="3700"/>
              </a:lnSpc>
              <a:defRPr sz="3200" baseline="0" smtClean="0">
                <a:solidFill>
                  <a:srgbClr val="97233F"/>
                </a:solidFill>
                <a:latin typeface="Arial" charset="0"/>
              </a:defRPr>
            </a:lvl1pPr>
          </a:lstStyle>
          <a:p>
            <a:r>
              <a:rPr lang="fr-FR" dirty="0"/>
              <a:t>Cliquez pour modifier le style du titre</a:t>
            </a:r>
            <a:endParaRPr lang="fr-CH" dirty="0"/>
          </a:p>
        </p:txBody>
      </p:sp>
      <p:sp>
        <p:nvSpPr>
          <p:cNvPr id="44037" name="Text Placeholder 2"/>
          <p:cNvSpPr>
            <a:spLocks noGrp="1"/>
          </p:cNvSpPr>
          <p:nvPr>
            <p:ph type="subTitle" idx="1"/>
          </p:nvPr>
        </p:nvSpPr>
        <p:spPr>
          <a:xfrm>
            <a:off x="607485" y="3564000"/>
            <a:ext cx="11053233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FR" dirty="0"/>
              <a:t>Cliquez pour modifier le style des sous-titres du masque</a:t>
            </a:r>
            <a:endParaRPr lang="fr-CH" dirty="0"/>
          </a:p>
        </p:txBody>
      </p:sp>
      <p:sp>
        <p:nvSpPr>
          <p:cNvPr id="8" name="TextBox 10"/>
          <p:cNvSpPr txBox="1"/>
          <p:nvPr userDrawn="1">
            <p:custDataLst>
              <p:tags r:id="rId4"/>
            </p:custDataLst>
          </p:nvPr>
        </p:nvSpPr>
        <p:spPr>
          <a:xfrm>
            <a:off x="623392" y="6315076"/>
            <a:ext cx="6400800" cy="5001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0" i="0" baseline="0" dirty="0">
                <a:latin typeface="Arial" charset="0"/>
                <a:ea typeface="ＭＳ Ｐゴシック" pitchFamily="-112" charset="-128"/>
                <a:cs typeface="+mn-cs"/>
              </a:rPr>
              <a:t>Direction des institutions, de l’agriculture et des forêts </a:t>
            </a:r>
            <a:r>
              <a:rPr lang="fr-CH" sz="1000" b="1" i="0" baseline="0" dirty="0">
                <a:latin typeface="Arial" charset="0"/>
                <a:ea typeface="ＭＳ Ｐゴシック" pitchFamily="-112" charset="-128"/>
                <a:cs typeface="+mn-cs"/>
              </a:rPr>
              <a:t>DIAF</a:t>
            </a: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dirty="0">
                <a:latin typeface="Arial" charset="0"/>
                <a:ea typeface="ＭＳ Ｐゴシック" pitchFamily="-112" charset="-128"/>
                <a:cs typeface="+mn-cs"/>
              </a:rPr>
              <a:t>Direktion</a:t>
            </a:r>
            <a:r>
              <a:rPr lang="fr-CH" sz="1000" baseline="0" dirty="0">
                <a:latin typeface="Arial" charset="0"/>
                <a:ea typeface="ＭＳ Ｐゴシック" pitchFamily="-112" charset="-128"/>
                <a:cs typeface="+mn-cs"/>
              </a:rPr>
              <a:t> der </a:t>
            </a:r>
            <a:r>
              <a:rPr lang="fr-CH" sz="1000" baseline="0" dirty="0" err="1">
                <a:latin typeface="Arial" charset="0"/>
                <a:ea typeface="ＭＳ Ｐゴシック" pitchFamily="-112" charset="-128"/>
                <a:cs typeface="+mn-cs"/>
              </a:rPr>
              <a:t>Institutionen</a:t>
            </a:r>
            <a:r>
              <a:rPr lang="fr-CH" sz="1000" baseline="0" dirty="0">
                <a:latin typeface="Arial" charset="0"/>
                <a:ea typeface="ＭＳ Ｐゴシック" pitchFamily="-112" charset="-128"/>
                <a:cs typeface="+mn-cs"/>
              </a:rPr>
              <a:t> </a:t>
            </a:r>
            <a:r>
              <a:rPr lang="fr-CH" sz="1000" baseline="0" dirty="0" err="1">
                <a:latin typeface="Arial" charset="0"/>
                <a:ea typeface="ＭＳ Ｐゴシック" pitchFamily="-112" charset="-128"/>
                <a:cs typeface="+mn-cs"/>
              </a:rPr>
              <a:t>und</a:t>
            </a:r>
            <a:r>
              <a:rPr lang="fr-CH" sz="1000" baseline="0" dirty="0">
                <a:latin typeface="Arial" charset="0"/>
                <a:ea typeface="ＭＳ Ｐゴシック" pitchFamily="-112" charset="-128"/>
                <a:cs typeface="+mn-cs"/>
              </a:rPr>
              <a:t> der Land- </a:t>
            </a:r>
            <a:r>
              <a:rPr lang="fr-CH" sz="1000" baseline="0" dirty="0" err="1">
                <a:latin typeface="Arial" charset="0"/>
                <a:ea typeface="ＭＳ Ｐゴシック" pitchFamily="-112" charset="-128"/>
                <a:cs typeface="+mn-cs"/>
              </a:rPr>
              <a:t>und</a:t>
            </a:r>
            <a:r>
              <a:rPr lang="fr-CH" sz="1000" baseline="0" dirty="0">
                <a:latin typeface="Arial" charset="0"/>
                <a:ea typeface="ＭＳ Ｐゴシック" pitchFamily="-112" charset="-128"/>
                <a:cs typeface="+mn-cs"/>
              </a:rPr>
              <a:t> </a:t>
            </a:r>
            <a:r>
              <a:rPr lang="fr-CH" sz="1000" baseline="0" dirty="0" err="1">
                <a:latin typeface="Arial" charset="0"/>
                <a:ea typeface="ＭＳ Ｐゴシック" pitchFamily="-112" charset="-128"/>
                <a:cs typeface="+mn-cs"/>
              </a:rPr>
              <a:t>Forstwirtschaft</a:t>
            </a:r>
            <a:r>
              <a:rPr lang="fr-CH" sz="1000" baseline="0" dirty="0">
                <a:latin typeface="Arial" charset="0"/>
                <a:ea typeface="ＭＳ Ｐゴシック" pitchFamily="-112" charset="-128"/>
                <a:cs typeface="+mn-cs"/>
              </a:rPr>
              <a:t>  </a:t>
            </a:r>
            <a:r>
              <a:rPr lang="fr-CH" sz="1000" b="1" i="0" baseline="0" dirty="0">
                <a:latin typeface="Arial" charset="0"/>
                <a:ea typeface="ＭＳ Ｐゴシック" pitchFamily="-112" charset="-128"/>
                <a:cs typeface="+mn-cs"/>
              </a:rPr>
              <a:t>ILFD</a:t>
            </a:r>
            <a:endParaRPr lang="fr-CH" sz="1000" b="1" i="0" baseline="0" dirty="0">
              <a:latin typeface="Arial" charset="0"/>
              <a:ea typeface="ＭＳ Ｐゴシック" pitchFamily="-112" charset="-128"/>
            </a:endParaRP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9" name="Straight Connector 13"/>
          <p:cNvCxnSpPr/>
          <p:nvPr userDrawn="1">
            <p:custDataLst>
              <p:tags r:id="rId5"/>
            </p:custDataLst>
          </p:nvPr>
        </p:nvCxnSpPr>
        <p:spPr>
          <a:xfrm>
            <a:off x="599018" y="6191250"/>
            <a:ext cx="10993967" cy="1588"/>
          </a:xfrm>
          <a:prstGeom prst="line">
            <a:avLst/>
          </a:prstGeom>
          <a:ln w="28575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74400" y="6496050"/>
            <a:ext cx="53551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44F25A0F-1388-460A-9A0D-8296EB5D8729}" type="slidenum">
              <a:rPr lang="fr-CH" sz="1000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sz="1000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418" y="6357938"/>
            <a:ext cx="100753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0"/>
          <p:cNvSpPr txBox="1"/>
          <p:nvPr>
            <p:custDataLst>
              <p:tags r:id="rId3"/>
            </p:custDataLst>
          </p:nvPr>
        </p:nvSpPr>
        <p:spPr>
          <a:xfrm>
            <a:off x="3354917" y="6315075"/>
            <a:ext cx="64008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Service des forêts et de la nature </a:t>
            </a:r>
            <a:r>
              <a:rPr lang="fr-CH" sz="1000" b="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SFN</a:t>
            </a: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Présentation, date</a:t>
            </a:r>
            <a:endParaRPr lang="fr-CH" sz="1000" dirty="0">
              <a:latin typeface="Arial" charset="0"/>
              <a:ea typeface="ＭＳ Ｐゴシック" pitchFamily="-112" charset="-128"/>
            </a:endParaRPr>
          </a:p>
        </p:txBody>
      </p:sp>
      <p:cxnSp>
        <p:nvCxnSpPr>
          <p:cNvPr id="9" name="Straight Connector 13"/>
          <p:cNvCxnSpPr/>
          <p:nvPr>
            <p:custDataLst>
              <p:tags r:id="rId4"/>
            </p:custDataLst>
          </p:nvPr>
        </p:nvCxnSpPr>
        <p:spPr>
          <a:xfrm>
            <a:off x="599018" y="6191250"/>
            <a:ext cx="10993967" cy="1588"/>
          </a:xfrm>
          <a:prstGeom prst="line">
            <a:avLst/>
          </a:prstGeom>
          <a:ln w="28575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609599" y="1766400"/>
            <a:ext cx="10989735" cy="307777"/>
          </a:xfrm>
        </p:spPr>
        <p:txBody>
          <a:bodyPr/>
          <a:lstStyle/>
          <a:p>
            <a:pPr lvl="0"/>
            <a:r>
              <a:rPr lang="fr-FR" noProof="0" dirty="0"/>
              <a:t>Cliquez sur l'icône pour ajouter une image</a:t>
            </a:r>
            <a:endParaRPr lang="fr-CH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47448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609600" y="1327200"/>
            <a:ext cx="10989733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06388"/>
            <a:ext cx="10989733" cy="474489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609600" y="1371600"/>
            <a:ext cx="5376000" cy="307777"/>
          </a:xfrm>
        </p:spPr>
        <p:txBody>
          <a:bodyPr/>
          <a:lstStyle/>
          <a:p>
            <a:pPr lvl="0"/>
            <a:r>
              <a:rPr lang="fr-FR" noProof="0" dirty="0"/>
              <a:t>Cliquez sur l'icône pour ajouter une image</a:t>
            </a:r>
            <a:endParaRPr lang="en-US" noProof="0" dirty="0"/>
          </a:p>
        </p:txBody>
      </p:sp>
      <p:sp>
        <p:nvSpPr>
          <p:cNvPr id="5" name="Bildplatzhalter 3"/>
          <p:cNvSpPr>
            <a:spLocks noGrp="1"/>
          </p:cNvSpPr>
          <p:nvPr>
            <p:ph type="pic" sz="quarter" idx="11"/>
          </p:nvPr>
        </p:nvSpPr>
        <p:spPr>
          <a:xfrm>
            <a:off x="6223333" y="1371600"/>
            <a:ext cx="5376000" cy="307777"/>
          </a:xfrm>
        </p:spPr>
        <p:txBody>
          <a:bodyPr/>
          <a:lstStyle/>
          <a:p>
            <a:pPr lvl="0"/>
            <a:r>
              <a:rPr lang="fr-FR" noProof="0" dirty="0"/>
              <a:t>Cliquez sur l'icône pour ajouter une image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74400" y="6496050"/>
            <a:ext cx="53551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714DA95-C817-416E-A791-F1C83C984B9E}" type="slidenum">
              <a:rPr lang="fr-CH" sz="1000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sz="1000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418" y="6357938"/>
            <a:ext cx="100753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0"/>
          <p:cNvSpPr txBox="1"/>
          <p:nvPr>
            <p:custDataLst>
              <p:tags r:id="rId3"/>
            </p:custDataLst>
          </p:nvPr>
        </p:nvSpPr>
        <p:spPr>
          <a:xfrm>
            <a:off x="3354917" y="6315075"/>
            <a:ext cx="64008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Service des forêts et de la nature</a:t>
            </a:r>
            <a:r>
              <a:rPr lang="fr-CH" sz="1000" b="1" kern="1200" baseline="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 </a:t>
            </a:r>
            <a:r>
              <a:rPr lang="fr-CH" sz="1000" b="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SFN</a:t>
            </a: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Présentation, date</a:t>
            </a:r>
            <a:endParaRPr lang="fr-CH" sz="1000" dirty="0">
              <a:latin typeface="Arial" charset="0"/>
              <a:ea typeface="ＭＳ Ｐゴシック" pitchFamily="-112" charset="-128"/>
            </a:endParaRPr>
          </a:p>
        </p:txBody>
      </p:sp>
      <p:cxnSp>
        <p:nvCxnSpPr>
          <p:cNvPr id="10" name="Straight Connector 13"/>
          <p:cNvCxnSpPr/>
          <p:nvPr>
            <p:custDataLst>
              <p:tags r:id="rId4"/>
            </p:custDataLst>
          </p:nvPr>
        </p:nvCxnSpPr>
        <p:spPr>
          <a:xfrm>
            <a:off x="599018" y="6191250"/>
            <a:ext cx="10993967" cy="1588"/>
          </a:xfrm>
          <a:prstGeom prst="line">
            <a:avLst/>
          </a:prstGeom>
          <a:ln w="28575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47448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609600" y="2407921"/>
            <a:ext cx="10989733" cy="18466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609600" y="1327200"/>
            <a:ext cx="10989733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74400" y="6496050"/>
            <a:ext cx="53551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CD92E201-92F4-40C6-8BAA-522238B1C58C}" type="slidenum">
              <a:rPr lang="fr-CH" sz="1000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sz="1000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9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418" y="6357938"/>
            <a:ext cx="100753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10"/>
          <p:cNvSpPr txBox="1"/>
          <p:nvPr>
            <p:custDataLst>
              <p:tags r:id="rId3"/>
            </p:custDataLst>
          </p:nvPr>
        </p:nvSpPr>
        <p:spPr>
          <a:xfrm>
            <a:off x="3354917" y="6315075"/>
            <a:ext cx="64008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Service des forêts et de la nature </a:t>
            </a:r>
            <a:r>
              <a:rPr lang="fr-CH" sz="1000" b="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SFN</a:t>
            </a: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Présentation, date</a:t>
            </a:r>
            <a:endParaRPr lang="fr-CH" sz="1000" dirty="0">
              <a:latin typeface="Arial" charset="0"/>
              <a:ea typeface="ＭＳ Ｐゴシック" pitchFamily="-112" charset="-128"/>
            </a:endParaRPr>
          </a:p>
        </p:txBody>
      </p:sp>
      <p:cxnSp>
        <p:nvCxnSpPr>
          <p:cNvPr id="31" name="Straight Connector 13"/>
          <p:cNvCxnSpPr/>
          <p:nvPr>
            <p:custDataLst>
              <p:tags r:id="rId4"/>
            </p:custDataLst>
          </p:nvPr>
        </p:nvCxnSpPr>
        <p:spPr>
          <a:xfrm>
            <a:off x="599018" y="6191250"/>
            <a:ext cx="10993967" cy="1588"/>
          </a:xfrm>
          <a:prstGeom prst="line">
            <a:avLst/>
          </a:prstGeom>
          <a:ln w="28575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Rectangle 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47448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764301" y="2373244"/>
            <a:ext cx="1680000" cy="1846659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764301" y="3113578"/>
            <a:ext cx="1680000" cy="15388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2709581" y="2373244"/>
            <a:ext cx="1680000" cy="1846659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/>
          </p:nvPr>
        </p:nvSpPr>
        <p:spPr>
          <a:xfrm>
            <a:off x="2709581" y="3113578"/>
            <a:ext cx="1680000" cy="1538883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4484936" y="2373244"/>
            <a:ext cx="1680000" cy="1846659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/>
          </p:nvPr>
        </p:nvSpPr>
        <p:spPr>
          <a:xfrm>
            <a:off x="4484936" y="3113578"/>
            <a:ext cx="1680000" cy="1538883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6260291" y="2373244"/>
            <a:ext cx="1680000" cy="1846659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/>
          </p:nvPr>
        </p:nvSpPr>
        <p:spPr>
          <a:xfrm>
            <a:off x="6260291" y="3113578"/>
            <a:ext cx="1680000" cy="1538883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8035644" y="2373244"/>
            <a:ext cx="1680000" cy="1846659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8035644" y="3113578"/>
            <a:ext cx="1680000" cy="1538883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9810997" y="2373244"/>
            <a:ext cx="1680000" cy="1846659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9810997" y="3113578"/>
            <a:ext cx="1680000" cy="1538883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609600" y="1327200"/>
            <a:ext cx="10989733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74400" y="6496050"/>
            <a:ext cx="53551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35514AD3-D2C3-415D-9B63-5E7A1D41DA13}" type="slidenum">
              <a:rPr lang="fr-CH" sz="1000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sz="1000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7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418" y="6357938"/>
            <a:ext cx="100753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10"/>
          <p:cNvSpPr txBox="1"/>
          <p:nvPr>
            <p:custDataLst>
              <p:tags r:id="rId3"/>
            </p:custDataLst>
          </p:nvPr>
        </p:nvSpPr>
        <p:spPr>
          <a:xfrm>
            <a:off x="3354917" y="6315075"/>
            <a:ext cx="64008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Service des forêts et de la nature </a:t>
            </a:r>
            <a:r>
              <a:rPr lang="fr-CH" sz="1000" b="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SFN</a:t>
            </a: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Présentation, date</a:t>
            </a:r>
            <a:endParaRPr lang="fr-CH" sz="1000" dirty="0">
              <a:latin typeface="Arial" charset="0"/>
              <a:ea typeface="ＭＳ Ｐゴシック" pitchFamily="-112" charset="-128"/>
            </a:endParaRPr>
          </a:p>
        </p:txBody>
      </p:sp>
      <p:cxnSp>
        <p:nvCxnSpPr>
          <p:cNvPr id="27" name="Straight Connector 13"/>
          <p:cNvCxnSpPr/>
          <p:nvPr>
            <p:custDataLst>
              <p:tags r:id="rId4"/>
            </p:custDataLst>
          </p:nvPr>
        </p:nvCxnSpPr>
        <p:spPr>
          <a:xfrm>
            <a:off x="599018" y="6191250"/>
            <a:ext cx="10993967" cy="1588"/>
          </a:xfrm>
          <a:prstGeom prst="line">
            <a:avLst/>
          </a:prstGeom>
          <a:ln w="28575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Rectangle 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764301" y="2373244"/>
            <a:ext cx="2016000" cy="153888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764302" y="3113577"/>
            <a:ext cx="2025649" cy="123110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3076315" y="2373244"/>
            <a:ext cx="2016000" cy="153888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/>
          </p:nvPr>
        </p:nvSpPr>
        <p:spPr>
          <a:xfrm>
            <a:off x="3076315" y="3113578"/>
            <a:ext cx="2016000" cy="1231106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5239092" y="2373244"/>
            <a:ext cx="1920000" cy="153888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/>
          </p:nvPr>
        </p:nvSpPr>
        <p:spPr>
          <a:xfrm>
            <a:off x="5239092" y="3113578"/>
            <a:ext cx="1920000" cy="1538883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7305869" y="2373244"/>
            <a:ext cx="2016000" cy="153888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7305869" y="3113578"/>
            <a:ext cx="2016000" cy="1231106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9468648" y="2373244"/>
            <a:ext cx="2016000" cy="153888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9468648" y="3113578"/>
            <a:ext cx="2016000" cy="1231106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47448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 dirty="0"/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609600" y="1327200"/>
            <a:ext cx="10989733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74400" y="6496050"/>
            <a:ext cx="53551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2E1C1C52-2604-47A0-B059-D162DF5453DC}" type="slidenum">
              <a:rPr lang="fr-CH" sz="1000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sz="1000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0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418" y="6357938"/>
            <a:ext cx="100753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10"/>
          <p:cNvSpPr txBox="1"/>
          <p:nvPr>
            <p:custDataLst>
              <p:tags r:id="rId3"/>
            </p:custDataLst>
          </p:nvPr>
        </p:nvSpPr>
        <p:spPr>
          <a:xfrm>
            <a:off x="3354917" y="6315075"/>
            <a:ext cx="64008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Service des forêts et de la nature </a:t>
            </a:r>
            <a:r>
              <a:rPr lang="fr-CH" sz="1000" b="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SFN</a:t>
            </a: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Présentation, date</a:t>
            </a:r>
            <a:endParaRPr lang="fr-CH" sz="1000" dirty="0">
              <a:latin typeface="Arial" charset="0"/>
              <a:ea typeface="ＭＳ Ｐゴシック" pitchFamily="-112" charset="-128"/>
            </a:endParaRPr>
          </a:p>
        </p:txBody>
      </p:sp>
      <p:cxnSp>
        <p:nvCxnSpPr>
          <p:cNvPr id="24" name="Straight Connector 13"/>
          <p:cNvCxnSpPr/>
          <p:nvPr>
            <p:custDataLst>
              <p:tags r:id="rId4"/>
            </p:custDataLst>
          </p:nvPr>
        </p:nvCxnSpPr>
        <p:spPr>
          <a:xfrm>
            <a:off x="599018" y="6191250"/>
            <a:ext cx="10993967" cy="1588"/>
          </a:xfrm>
          <a:prstGeom prst="line">
            <a:avLst/>
          </a:prstGeom>
          <a:ln w="28575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Rectangle 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764301" y="3113577"/>
            <a:ext cx="2496000" cy="92333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/>
          </p:nvPr>
        </p:nvSpPr>
        <p:spPr>
          <a:xfrm>
            <a:off x="3577600" y="3113578"/>
            <a:ext cx="2496000" cy="92333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6245659" y="3113578"/>
            <a:ext cx="2496000" cy="92333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8913717" y="3113578"/>
            <a:ext cx="2496000" cy="92333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764301" y="2373244"/>
            <a:ext cx="2496000" cy="1231106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3577600" y="2373244"/>
            <a:ext cx="2496000" cy="1231106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6245659" y="2373244"/>
            <a:ext cx="2496000" cy="1231106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8913717" y="2373244"/>
            <a:ext cx="2496000" cy="1231106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47448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 dirty="0"/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609600" y="1327200"/>
            <a:ext cx="10989733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74400" y="6496050"/>
            <a:ext cx="53551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B3DD14E6-94C0-4B4C-89C8-E51AD31C411E}" type="slidenum">
              <a:rPr lang="fr-CH" sz="1000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sz="1000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4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418" y="6357938"/>
            <a:ext cx="100753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0"/>
          <p:cNvSpPr txBox="1"/>
          <p:nvPr>
            <p:custDataLst>
              <p:tags r:id="rId3"/>
            </p:custDataLst>
          </p:nvPr>
        </p:nvSpPr>
        <p:spPr>
          <a:xfrm>
            <a:off x="3354917" y="6315075"/>
            <a:ext cx="64008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Service des forêts et de la nature </a:t>
            </a:r>
            <a:r>
              <a:rPr lang="fr-CH" sz="1000" b="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SFN</a:t>
            </a: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Présentation, date</a:t>
            </a:r>
            <a:endParaRPr lang="fr-CH" sz="1000" dirty="0">
              <a:latin typeface="Arial" charset="0"/>
              <a:ea typeface="ＭＳ Ｐゴシック" pitchFamily="-112" charset="-128"/>
            </a:endParaRPr>
          </a:p>
        </p:txBody>
      </p:sp>
      <p:cxnSp>
        <p:nvCxnSpPr>
          <p:cNvPr id="17" name="Straight Connector 13"/>
          <p:cNvCxnSpPr/>
          <p:nvPr>
            <p:custDataLst>
              <p:tags r:id="rId4"/>
            </p:custDataLst>
          </p:nvPr>
        </p:nvCxnSpPr>
        <p:spPr>
          <a:xfrm>
            <a:off x="599018" y="6191250"/>
            <a:ext cx="10993967" cy="1588"/>
          </a:xfrm>
          <a:prstGeom prst="line">
            <a:avLst/>
          </a:prstGeom>
          <a:ln w="28575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Rectangle 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764301" y="2373244"/>
            <a:ext cx="3456000" cy="92333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764301" y="3113577"/>
            <a:ext cx="3456000" cy="6155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4511172" y="2373244"/>
            <a:ext cx="3456000" cy="92333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4511172" y="3113578"/>
            <a:ext cx="3456000" cy="615553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8062939" y="2373244"/>
            <a:ext cx="3456000" cy="92333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8062939" y="3113578"/>
            <a:ext cx="3456000" cy="615553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47448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 dirty="0"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609600" y="1327200"/>
            <a:ext cx="10989733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74400" y="6496050"/>
            <a:ext cx="53551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E94C723C-A459-401E-AFAE-5995D918A8C1}" type="slidenum">
              <a:rPr lang="fr-CH" sz="1000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sz="1000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3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418" y="6357938"/>
            <a:ext cx="100753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0"/>
          <p:cNvSpPr txBox="1"/>
          <p:nvPr>
            <p:custDataLst>
              <p:tags r:id="rId3"/>
            </p:custDataLst>
          </p:nvPr>
        </p:nvSpPr>
        <p:spPr>
          <a:xfrm>
            <a:off x="3354917" y="6315075"/>
            <a:ext cx="64008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Service des forêts et de la nature</a:t>
            </a:r>
            <a:r>
              <a:rPr lang="fr-CH" sz="1000" b="1" kern="1200" baseline="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 </a:t>
            </a:r>
            <a:r>
              <a:rPr lang="fr-CH" sz="1000" b="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SFN</a:t>
            </a: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Présentation, date</a:t>
            </a:r>
            <a:endParaRPr lang="fr-CH" sz="1000" dirty="0">
              <a:latin typeface="Arial" charset="0"/>
              <a:ea typeface="ＭＳ Ｐゴシック" pitchFamily="-112" charset="-128"/>
            </a:endParaRPr>
          </a:p>
        </p:txBody>
      </p:sp>
      <p:cxnSp>
        <p:nvCxnSpPr>
          <p:cNvPr id="16" name="Straight Connector 13"/>
          <p:cNvCxnSpPr/>
          <p:nvPr>
            <p:custDataLst>
              <p:tags r:id="rId4"/>
            </p:custDataLst>
          </p:nvPr>
        </p:nvCxnSpPr>
        <p:spPr>
          <a:xfrm>
            <a:off x="599018" y="6191250"/>
            <a:ext cx="10993967" cy="1588"/>
          </a:xfrm>
          <a:prstGeom prst="line">
            <a:avLst/>
          </a:prstGeom>
          <a:ln w="28575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Rectangle 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764301" y="2373244"/>
            <a:ext cx="5376000" cy="61555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764301" y="3113578"/>
            <a:ext cx="5376000" cy="6155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6286502" y="2373244"/>
            <a:ext cx="5147733" cy="61555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6286502" y="3113578"/>
            <a:ext cx="5147733" cy="615553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47448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609600" y="1327200"/>
            <a:ext cx="10989733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74400" y="6496050"/>
            <a:ext cx="53551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9AA46F7F-7B08-4ED6-B19A-6150C38792D8}" type="slidenum">
              <a:rPr lang="fr-CH" sz="1000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sz="1000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3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418" y="6357938"/>
            <a:ext cx="100753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10"/>
          <p:cNvSpPr txBox="1"/>
          <p:nvPr>
            <p:custDataLst>
              <p:tags r:id="rId3"/>
            </p:custDataLst>
          </p:nvPr>
        </p:nvSpPr>
        <p:spPr>
          <a:xfrm>
            <a:off x="3354917" y="6315075"/>
            <a:ext cx="64008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Service des forêts et de la nature </a:t>
            </a:r>
            <a:r>
              <a:rPr lang="fr-CH" sz="1000" b="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SFN</a:t>
            </a: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Présentation, date</a:t>
            </a:r>
            <a:endParaRPr lang="fr-CH" sz="1000" dirty="0">
              <a:latin typeface="Arial" charset="0"/>
              <a:ea typeface="ＭＳ Ｐゴシック" pitchFamily="-112" charset="-128"/>
            </a:endParaRPr>
          </a:p>
        </p:txBody>
      </p:sp>
      <p:cxnSp>
        <p:nvCxnSpPr>
          <p:cNvPr id="27" name="Straight Connector 13"/>
          <p:cNvCxnSpPr/>
          <p:nvPr>
            <p:custDataLst>
              <p:tags r:id="rId4"/>
            </p:custDataLst>
          </p:nvPr>
        </p:nvCxnSpPr>
        <p:spPr>
          <a:xfrm>
            <a:off x="599018" y="6191250"/>
            <a:ext cx="10993967" cy="1588"/>
          </a:xfrm>
          <a:prstGeom prst="line">
            <a:avLst/>
          </a:prstGeom>
          <a:ln w="28575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Rectangle 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609600" y="2126401"/>
            <a:ext cx="3181349" cy="492443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609599" y="2492376"/>
            <a:ext cx="3181351" cy="492443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3953935" y="2126401"/>
            <a:ext cx="1272117" cy="1477328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/>
          </p:nvPr>
        </p:nvSpPr>
        <p:spPr>
          <a:xfrm>
            <a:off x="3953934" y="1766400"/>
            <a:ext cx="3094573" cy="492443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5228168" y="2126401"/>
            <a:ext cx="1272117" cy="1477328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6498168" y="2126401"/>
            <a:ext cx="1272117" cy="1477328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7776635" y="2126401"/>
            <a:ext cx="1272117" cy="1477328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9048752" y="2126401"/>
            <a:ext cx="1272117" cy="1477328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10327216" y="2126401"/>
            <a:ext cx="1272117" cy="1477328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47448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 dirty="0"/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609600" y="1327200"/>
            <a:ext cx="10989733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74400" y="6496050"/>
            <a:ext cx="53551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BA34AD24-A461-43E9-B91B-CE8B7053BCDB}" type="slidenum">
              <a:rPr lang="fr-CH" sz="1000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sz="1000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4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418" y="6357938"/>
            <a:ext cx="100753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0"/>
          <p:cNvSpPr txBox="1"/>
          <p:nvPr>
            <p:custDataLst>
              <p:tags r:id="rId3"/>
            </p:custDataLst>
          </p:nvPr>
        </p:nvSpPr>
        <p:spPr>
          <a:xfrm>
            <a:off x="3354917" y="6315076"/>
            <a:ext cx="6400800" cy="3334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Service des forêts et de la nature </a:t>
            </a:r>
            <a:r>
              <a:rPr lang="fr-CH" sz="1000" b="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SFN</a:t>
            </a: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Présentation, date</a:t>
            </a:r>
            <a:endParaRPr lang="fr-CH" sz="1000" dirty="0">
              <a:latin typeface="Arial" charset="0"/>
              <a:ea typeface="ＭＳ Ｐゴシック" pitchFamily="-112" charset="-128"/>
            </a:endParaRPr>
          </a:p>
        </p:txBody>
      </p:sp>
      <p:cxnSp>
        <p:nvCxnSpPr>
          <p:cNvPr id="6" name="Straight Connector 13"/>
          <p:cNvCxnSpPr/>
          <p:nvPr>
            <p:custDataLst>
              <p:tags r:id="rId4"/>
            </p:custDataLst>
          </p:nvPr>
        </p:nvCxnSpPr>
        <p:spPr>
          <a:xfrm>
            <a:off x="599018" y="6191250"/>
            <a:ext cx="10993967" cy="1588"/>
          </a:xfrm>
          <a:prstGeom prst="line">
            <a:avLst/>
          </a:prstGeom>
          <a:ln w="28575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Rectangle 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74400" y="6496050"/>
            <a:ext cx="53551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9A27C3C7-4318-46C8-BEFA-B7910D191C78}" type="slidenum">
              <a:rPr lang="fr-CH" sz="1000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sz="1000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6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418" y="6357938"/>
            <a:ext cx="100753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0"/>
          <p:cNvSpPr txBox="1"/>
          <p:nvPr>
            <p:custDataLst>
              <p:tags r:id="rId3"/>
            </p:custDataLst>
          </p:nvPr>
        </p:nvSpPr>
        <p:spPr>
          <a:xfrm>
            <a:off x="3354917" y="6315076"/>
            <a:ext cx="6400800" cy="32092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Service des forêts et de la nature </a:t>
            </a:r>
            <a:r>
              <a:rPr lang="fr-CH" sz="1000" b="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SFN</a:t>
            </a: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Adaptation des forêts au changement climatique - Nicolas Ricodeau</a:t>
            </a:r>
          </a:p>
        </p:txBody>
      </p:sp>
      <p:cxnSp>
        <p:nvCxnSpPr>
          <p:cNvPr id="8" name="Straight Connector 13"/>
          <p:cNvCxnSpPr/>
          <p:nvPr>
            <p:custDataLst>
              <p:tags r:id="rId4"/>
            </p:custDataLst>
          </p:nvPr>
        </p:nvCxnSpPr>
        <p:spPr>
          <a:xfrm>
            <a:off x="599018" y="6191250"/>
            <a:ext cx="10993967" cy="1588"/>
          </a:xfrm>
          <a:prstGeom prst="line">
            <a:avLst/>
          </a:prstGeom>
          <a:ln w="28575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Rectangle 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47448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327201"/>
            <a:ext cx="10989733" cy="1538883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74400" y="6496050"/>
            <a:ext cx="53551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3BD446B-1AFE-4BDA-B501-9DB34C388987}" type="slidenum">
              <a:rPr lang="fr-CH" sz="1000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sz="1000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9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418" y="6357938"/>
            <a:ext cx="100753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0"/>
          <p:cNvSpPr txBox="1"/>
          <p:nvPr>
            <p:custDataLst>
              <p:tags r:id="rId3"/>
            </p:custDataLst>
          </p:nvPr>
        </p:nvSpPr>
        <p:spPr>
          <a:xfrm>
            <a:off x="3354917" y="6315075"/>
            <a:ext cx="64008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Service des forêts et de la nature </a:t>
            </a:r>
            <a:r>
              <a:rPr lang="fr-CH" sz="1000" b="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SFN</a:t>
            </a: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Présentation, date</a:t>
            </a:r>
            <a:endParaRPr lang="fr-CH" sz="1000" dirty="0">
              <a:latin typeface="Arial" charset="0"/>
              <a:ea typeface="ＭＳ Ｐゴシック" pitchFamily="-112" charset="-128"/>
            </a:endParaRPr>
          </a:p>
        </p:txBody>
      </p:sp>
      <p:cxnSp>
        <p:nvCxnSpPr>
          <p:cNvPr id="11" name="Straight Connector 13"/>
          <p:cNvCxnSpPr/>
          <p:nvPr>
            <p:custDataLst>
              <p:tags r:id="rId4"/>
            </p:custDataLst>
          </p:nvPr>
        </p:nvCxnSpPr>
        <p:spPr>
          <a:xfrm>
            <a:off x="599018" y="6191250"/>
            <a:ext cx="10993967" cy="1588"/>
          </a:xfrm>
          <a:prstGeom prst="line">
            <a:avLst/>
          </a:prstGeom>
          <a:ln w="28575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47448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609600" y="1767142"/>
            <a:ext cx="10989733" cy="18466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609600" y="1327800"/>
            <a:ext cx="10989733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74400" y="6496050"/>
            <a:ext cx="53551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8A32673B-A90F-471D-A8DD-FDB551DA5B2A}" type="slidenum">
              <a:rPr lang="fr-CH" sz="1000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sz="1000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418" y="6357938"/>
            <a:ext cx="100753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0"/>
          <p:cNvSpPr txBox="1"/>
          <p:nvPr>
            <p:custDataLst>
              <p:tags r:id="rId3"/>
            </p:custDataLst>
          </p:nvPr>
        </p:nvSpPr>
        <p:spPr>
          <a:xfrm>
            <a:off x="3354917" y="6315075"/>
            <a:ext cx="64008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Service des forêts et de la nature </a:t>
            </a:r>
            <a:r>
              <a:rPr lang="fr-CH" sz="1000" b="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SFN</a:t>
            </a: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Présentation, date</a:t>
            </a:r>
            <a:endParaRPr lang="fr-CH" sz="1000" dirty="0">
              <a:latin typeface="Arial" charset="0"/>
              <a:ea typeface="ＭＳ Ｐゴシック" pitchFamily="-112" charset="-128"/>
            </a:endParaRPr>
          </a:p>
        </p:txBody>
      </p:sp>
      <p:cxnSp>
        <p:nvCxnSpPr>
          <p:cNvPr id="11" name="Straight Connector 13"/>
          <p:cNvCxnSpPr/>
          <p:nvPr>
            <p:custDataLst>
              <p:tags r:id="rId4"/>
            </p:custDataLst>
          </p:nvPr>
        </p:nvCxnSpPr>
        <p:spPr>
          <a:xfrm>
            <a:off x="599018" y="6191250"/>
            <a:ext cx="10993967" cy="1588"/>
          </a:xfrm>
          <a:prstGeom prst="line">
            <a:avLst/>
          </a:prstGeom>
          <a:ln w="28575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89733" cy="47448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609600" y="2266801"/>
            <a:ext cx="10989733" cy="1846659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609600" y="1824000"/>
            <a:ext cx="10989733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74400" y="6496050"/>
            <a:ext cx="53551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C680AF8A-6CA8-40B7-84EF-AB74F0AE44C4}" type="slidenum">
              <a:rPr lang="fr-CH" sz="1000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sz="1000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418" y="6357938"/>
            <a:ext cx="100753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3"/>
            </p:custDataLst>
          </p:nvPr>
        </p:nvSpPr>
        <p:spPr>
          <a:xfrm>
            <a:off x="3354917" y="6315075"/>
            <a:ext cx="64008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Service des forêts et de la nature </a:t>
            </a:r>
            <a:r>
              <a:rPr lang="fr-CH" sz="1000" b="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SFN</a:t>
            </a: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Présentation, date</a:t>
            </a:r>
            <a:endParaRPr lang="fr-CH" sz="1000" dirty="0">
              <a:latin typeface="Arial" charset="0"/>
              <a:ea typeface="ＭＳ Ｐゴシック" pitchFamily="-112" charset="-128"/>
            </a:endParaRPr>
          </a:p>
        </p:txBody>
      </p:sp>
      <p:cxnSp>
        <p:nvCxnSpPr>
          <p:cNvPr id="12" name="Straight Connector 13"/>
          <p:cNvCxnSpPr/>
          <p:nvPr>
            <p:custDataLst>
              <p:tags r:id="rId4"/>
            </p:custDataLst>
          </p:nvPr>
        </p:nvCxnSpPr>
        <p:spPr>
          <a:xfrm>
            <a:off x="599018" y="6191250"/>
            <a:ext cx="10993967" cy="1588"/>
          </a:xfrm>
          <a:prstGeom prst="line">
            <a:avLst/>
          </a:prstGeom>
          <a:ln w="28575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Rectangle 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89733" cy="47448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/>
              <a:t>Cliquez pour modifier le style du titre</a:t>
            </a:r>
            <a:endParaRPr lang="fr-CH" dirty="0"/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6756399" y="1858224"/>
            <a:ext cx="4842935" cy="615553"/>
          </a:xfrm>
        </p:spPr>
        <p:txBody>
          <a:bodyPr/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609600" y="1327200"/>
            <a:ext cx="10989733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/>
          </p:nvPr>
        </p:nvSpPr>
        <p:spPr>
          <a:xfrm>
            <a:off x="609600" y="1858224"/>
            <a:ext cx="4843200" cy="61555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</p:nvPr>
        </p:nvSpPr>
        <p:spPr>
          <a:xfrm>
            <a:off x="609600" y="2221364"/>
            <a:ext cx="4843200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</p:nvPr>
        </p:nvSpPr>
        <p:spPr>
          <a:xfrm>
            <a:off x="6756399" y="2221364"/>
            <a:ext cx="4842935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74400" y="6496050"/>
            <a:ext cx="53551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EAF35FD-1E17-47B5-8DF7-DBAD8A692845}" type="slidenum">
              <a:rPr lang="fr-CH" sz="1000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sz="1000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418" y="6357938"/>
            <a:ext cx="100753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3"/>
            </p:custDataLst>
          </p:nvPr>
        </p:nvSpPr>
        <p:spPr>
          <a:xfrm>
            <a:off x="3354917" y="6315075"/>
            <a:ext cx="64008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Service des forêts et de la</a:t>
            </a:r>
            <a:r>
              <a:rPr lang="fr-CH" sz="1000" b="1" kern="1200" baseline="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 nature</a:t>
            </a:r>
            <a:r>
              <a:rPr lang="fr-CH" sz="1000" b="1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 </a:t>
            </a:r>
            <a:r>
              <a:rPr lang="fr-CH" sz="1000" b="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SFN</a:t>
            </a: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Présentation, date</a:t>
            </a:r>
            <a:endParaRPr lang="fr-CH" sz="1000" dirty="0">
              <a:latin typeface="Arial" charset="0"/>
              <a:ea typeface="ＭＳ Ｐゴシック" pitchFamily="-112" charset="-128"/>
            </a:endParaRPr>
          </a:p>
        </p:txBody>
      </p:sp>
      <p:cxnSp>
        <p:nvCxnSpPr>
          <p:cNvPr id="12" name="Straight Connector 13"/>
          <p:cNvCxnSpPr/>
          <p:nvPr>
            <p:custDataLst>
              <p:tags r:id="rId4"/>
            </p:custDataLst>
          </p:nvPr>
        </p:nvCxnSpPr>
        <p:spPr>
          <a:xfrm>
            <a:off x="599018" y="6191250"/>
            <a:ext cx="10993967" cy="1588"/>
          </a:xfrm>
          <a:prstGeom prst="line">
            <a:avLst/>
          </a:prstGeom>
          <a:ln w="28575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Rectangle 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89733" cy="474489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/>
          </p:nvPr>
        </p:nvSpPr>
        <p:spPr>
          <a:xfrm>
            <a:off x="609600" y="1328400"/>
            <a:ext cx="10937664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/>
          </p:nvPr>
        </p:nvSpPr>
        <p:spPr>
          <a:xfrm>
            <a:off x="609600" y="1857601"/>
            <a:ext cx="4907280" cy="615553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609600" y="2297400"/>
            <a:ext cx="4907280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/>
          </p:nvPr>
        </p:nvSpPr>
        <p:spPr>
          <a:xfrm>
            <a:off x="6639984" y="1857601"/>
            <a:ext cx="4907280" cy="61555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</p:nvPr>
        </p:nvSpPr>
        <p:spPr>
          <a:xfrm>
            <a:off x="6639984" y="2297400"/>
            <a:ext cx="4907280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74400" y="6496050"/>
            <a:ext cx="53551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8F35019-8CAC-4928-991A-BE0DCAA80479}" type="slidenum">
              <a:rPr lang="fr-CH" sz="1000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sz="1000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6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418" y="6357938"/>
            <a:ext cx="100753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10"/>
          <p:cNvSpPr txBox="1"/>
          <p:nvPr>
            <p:custDataLst>
              <p:tags r:id="rId3"/>
            </p:custDataLst>
          </p:nvPr>
        </p:nvSpPr>
        <p:spPr>
          <a:xfrm>
            <a:off x="3354917" y="6315075"/>
            <a:ext cx="64008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Service des forêts et de la nature </a:t>
            </a:r>
            <a:r>
              <a:rPr lang="fr-CH" sz="1000" b="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SFN</a:t>
            </a: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Présentation, date</a:t>
            </a:r>
            <a:endParaRPr lang="fr-CH" sz="1000" dirty="0">
              <a:latin typeface="Arial" charset="0"/>
              <a:ea typeface="ＭＳ Ｐゴシック" pitchFamily="-112" charset="-128"/>
            </a:endParaRPr>
          </a:p>
        </p:txBody>
      </p:sp>
      <p:cxnSp>
        <p:nvCxnSpPr>
          <p:cNvPr id="28" name="Straight Connector 13"/>
          <p:cNvCxnSpPr/>
          <p:nvPr>
            <p:custDataLst>
              <p:tags r:id="rId4"/>
            </p:custDataLst>
          </p:nvPr>
        </p:nvCxnSpPr>
        <p:spPr>
          <a:xfrm>
            <a:off x="599018" y="6191250"/>
            <a:ext cx="10993967" cy="1588"/>
          </a:xfrm>
          <a:prstGeom prst="line">
            <a:avLst/>
          </a:prstGeom>
          <a:ln w="28575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Rectangle 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89731" cy="474489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/>
          </p:nvPr>
        </p:nvSpPr>
        <p:spPr>
          <a:xfrm>
            <a:off x="609600" y="1860001"/>
            <a:ext cx="2133600" cy="1231106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/>
          </p:nvPr>
        </p:nvSpPr>
        <p:spPr>
          <a:xfrm>
            <a:off x="3024717" y="1860001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/>
          </p:nvPr>
        </p:nvSpPr>
        <p:spPr>
          <a:xfrm>
            <a:off x="5441950" y="1860001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/>
          </p:nvPr>
        </p:nvSpPr>
        <p:spPr>
          <a:xfrm>
            <a:off x="9429750" y="1860001"/>
            <a:ext cx="2169583" cy="1231106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</p:nvPr>
        </p:nvSpPr>
        <p:spPr>
          <a:xfrm>
            <a:off x="668866" y="237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</p:nvPr>
        </p:nvSpPr>
        <p:spPr>
          <a:xfrm>
            <a:off x="3024717" y="237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</p:nvPr>
        </p:nvSpPr>
        <p:spPr>
          <a:xfrm>
            <a:off x="5441950" y="237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</p:nvPr>
        </p:nvSpPr>
        <p:spPr>
          <a:xfrm>
            <a:off x="9480531" y="237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</p:nvPr>
        </p:nvSpPr>
        <p:spPr>
          <a:xfrm>
            <a:off x="66646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</p:nvPr>
        </p:nvSpPr>
        <p:spPr>
          <a:xfrm>
            <a:off x="302471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</p:nvPr>
        </p:nvSpPr>
        <p:spPr>
          <a:xfrm>
            <a:off x="5441950" y="309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</p:nvPr>
        </p:nvSpPr>
        <p:spPr>
          <a:xfrm>
            <a:off x="9480531" y="309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</p:nvPr>
        </p:nvSpPr>
        <p:spPr>
          <a:xfrm>
            <a:off x="66886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</p:nvPr>
        </p:nvSpPr>
        <p:spPr>
          <a:xfrm>
            <a:off x="302471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</p:nvPr>
        </p:nvSpPr>
        <p:spPr>
          <a:xfrm>
            <a:off x="5441950" y="3813323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</p:nvPr>
        </p:nvSpPr>
        <p:spPr>
          <a:xfrm>
            <a:off x="9480531" y="381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</p:nvPr>
        </p:nvSpPr>
        <p:spPr>
          <a:xfrm>
            <a:off x="668866" y="453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</p:nvPr>
        </p:nvSpPr>
        <p:spPr>
          <a:xfrm>
            <a:off x="3024717" y="453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</p:nvPr>
        </p:nvSpPr>
        <p:spPr>
          <a:xfrm>
            <a:off x="5441950" y="453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/>
          </p:nvPr>
        </p:nvSpPr>
        <p:spPr>
          <a:xfrm>
            <a:off x="609599" y="1327200"/>
            <a:ext cx="10989732" cy="36933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</p:nvPr>
        </p:nvSpPr>
        <p:spPr>
          <a:xfrm>
            <a:off x="9480531" y="453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74400" y="6496050"/>
            <a:ext cx="53551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6D51F0A7-E7BF-49EE-AED1-79868862FCFD}" type="slidenum">
              <a:rPr lang="fr-CH" sz="1000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sz="1000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9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418" y="6357938"/>
            <a:ext cx="100753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0"/>
          <p:cNvSpPr txBox="1"/>
          <p:nvPr>
            <p:custDataLst>
              <p:tags r:id="rId3"/>
            </p:custDataLst>
          </p:nvPr>
        </p:nvSpPr>
        <p:spPr>
          <a:xfrm>
            <a:off x="3354917" y="6315075"/>
            <a:ext cx="64008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Service des forêts et de la nature </a:t>
            </a:r>
            <a:r>
              <a:rPr lang="fr-CH" sz="1000" b="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SFN</a:t>
            </a: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Présentation, date</a:t>
            </a:r>
            <a:endParaRPr lang="fr-CH" sz="1000" dirty="0">
              <a:latin typeface="Arial" charset="0"/>
              <a:ea typeface="ＭＳ Ｐゴシック" pitchFamily="-112" charset="-128"/>
            </a:endParaRPr>
          </a:p>
        </p:txBody>
      </p:sp>
      <p:cxnSp>
        <p:nvCxnSpPr>
          <p:cNvPr id="13" name="Straight Connector 13"/>
          <p:cNvCxnSpPr/>
          <p:nvPr>
            <p:custDataLst>
              <p:tags r:id="rId4"/>
            </p:custDataLst>
          </p:nvPr>
        </p:nvCxnSpPr>
        <p:spPr>
          <a:xfrm>
            <a:off x="599018" y="6191250"/>
            <a:ext cx="10993967" cy="1588"/>
          </a:xfrm>
          <a:prstGeom prst="line">
            <a:avLst/>
          </a:prstGeom>
          <a:ln w="28575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Rectangle 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6400800" y="1327201"/>
            <a:ext cx="5200651" cy="307777"/>
          </a:xfrm>
        </p:spPr>
        <p:txBody>
          <a:bodyPr/>
          <a:lstStyle/>
          <a:p>
            <a:pPr lvl="0"/>
            <a:r>
              <a:rPr lang="fr-FR" noProof="0" dirty="0"/>
              <a:t>Cliquez sur l'icône pour ajouter une image</a:t>
            </a:r>
            <a:endParaRPr lang="fr-CH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47448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609600" y="1766400"/>
            <a:ext cx="5581651" cy="215443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609600" y="1327200"/>
            <a:ext cx="5581651" cy="738664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Relationship Id="rId27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6" imgW="0" imgH="0" progId="">
                  <p:embed/>
                </p:oleObj>
              </mc:Choice>
              <mc:Fallback>
                <p:oleObj name="think-cell Slide" r:id="rId2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609600" y="306388"/>
            <a:ext cx="1098973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/>
              <a:t>Avant-projet de loi sur l’eau potable</a:t>
            </a:r>
            <a:br>
              <a:rPr lang="fr-CH"/>
            </a:br>
            <a:r>
              <a:rPr lang="fr-CH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609600" y="1371600"/>
            <a:ext cx="1098973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/>
              <a:t>Texte principal</a:t>
            </a:r>
          </a:p>
          <a:p>
            <a:pPr lvl="1"/>
            <a:r>
              <a:rPr lang="fr-CH"/>
              <a:t>Premier niveau</a:t>
            </a:r>
          </a:p>
          <a:p>
            <a:pPr lvl="2"/>
            <a:r>
              <a:rPr lang="fr-CH"/>
              <a:t>Deuxième niveau</a:t>
            </a:r>
          </a:p>
          <a:p>
            <a:pPr lvl="3"/>
            <a:r>
              <a:rPr lang="fr-CH"/>
              <a:t>Troisième niveau</a:t>
            </a:r>
          </a:p>
          <a:p>
            <a:pPr lvl="4"/>
            <a:r>
              <a:rPr lang="fr-CH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1074400" y="6496050"/>
            <a:ext cx="53551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094185B2-6BAE-470F-A4F3-65DE3A983956}" type="slidenum">
              <a:rPr lang="fr-CH" sz="1000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sz="1000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31" name="Picture 8" descr="logo_etat_FR_vers_compacte.jp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418" y="6357938"/>
            <a:ext cx="100753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24"/>
            </p:custDataLst>
          </p:nvPr>
        </p:nvSpPr>
        <p:spPr>
          <a:xfrm>
            <a:off x="3354917" y="6315075"/>
            <a:ext cx="64008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Service des forêts et de la faune </a:t>
            </a:r>
            <a:r>
              <a:rPr lang="fr-CH" sz="1000" b="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SFF</a:t>
            </a: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kern="12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/>
              </a:rPr>
              <a:t>Présentation, date</a:t>
            </a:r>
            <a:endParaRPr lang="fr-CH" sz="1000" dirty="0">
              <a:latin typeface="Arial" charset="0"/>
              <a:ea typeface="ＭＳ Ｐゴシック" pitchFamily="-112" charset="-128"/>
            </a:endParaRPr>
          </a:p>
        </p:txBody>
      </p:sp>
      <p:cxnSp>
        <p:nvCxnSpPr>
          <p:cNvPr id="14" name="Straight Connector 13"/>
          <p:cNvCxnSpPr/>
          <p:nvPr>
            <p:custDataLst>
              <p:tags r:id="rId25"/>
            </p:custDataLst>
          </p:nvPr>
        </p:nvCxnSpPr>
        <p:spPr>
          <a:xfrm>
            <a:off x="599018" y="6191250"/>
            <a:ext cx="10993967" cy="1588"/>
          </a:xfrm>
          <a:prstGeom prst="line">
            <a:avLst/>
          </a:prstGeom>
          <a:ln w="28575">
            <a:solidFill>
              <a:srgbClr val="9723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75" r:id="rId11"/>
    <p:sldLayoutId id="2147484186" r:id="rId12"/>
    <p:sldLayoutId id="2147484187" r:id="rId13"/>
    <p:sldLayoutId id="2147484188" r:id="rId14"/>
    <p:sldLayoutId id="2147484189" r:id="rId15"/>
    <p:sldLayoutId id="2147484190" r:id="rId16"/>
    <p:sldLayoutId id="2147484191" r:id="rId17"/>
    <p:sldLayoutId id="2147484192" r:id="rId18"/>
  </p:sldLayoutIdLst>
  <p:hf sldNum="0" hdr="0" dt="0"/>
  <p:txStyles>
    <p:titleStyle>
      <a:lvl1pPr algn="l" defTabSz="457200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rgbClr val="97233F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rgbClr val="97233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rgbClr val="97233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rgbClr val="97233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rgbClr val="97233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ts val="600"/>
        </a:spcAft>
        <a:buClr>
          <a:srgbClr val="074EA1"/>
        </a:buClr>
        <a:buFont typeface="Lucida Grande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0" fontAlgn="base" hangingPunct="0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2pPr>
      <a:lvl3pPr marL="539750" indent="-265113" algn="l" defTabSz="457200" rtl="0" eaLnBrk="0" fontAlgn="base" hangingPunct="0">
        <a:spcBef>
          <a:spcPct val="0"/>
        </a:spcBef>
        <a:spcAft>
          <a:spcPts val="600"/>
        </a:spcAft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3pPr>
      <a:lvl4pPr marL="803275" indent="-261938" algn="l" defTabSz="457200" rtl="0" eaLnBrk="0" fontAlgn="base" hangingPunct="0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4pPr>
      <a:lvl5pPr marL="1076325" indent="-271463" algn="l" defTabSz="457200" rtl="0" eaLnBrk="0" fontAlgn="base" hangingPunct="0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5" Type="http://schemas.openxmlformats.org/officeDocument/2006/relationships/oleObject" Target="../embeddings/oleObject35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ukunftsbaumarten.ch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ssencesfutures.ch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Rectangle 8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Rectangle 8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Titel 1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983086" y="2571761"/>
            <a:ext cx="8721425" cy="888769"/>
          </a:xfrm>
        </p:spPr>
        <p:txBody>
          <a:bodyPr/>
          <a:lstStyle/>
          <a:p>
            <a:pPr eaLnBrk="1" hangingPunct="1"/>
            <a:r>
              <a:rPr lang="fr-CH" dirty="0"/>
              <a:t>Projet «outil docu - essences futures»</a:t>
            </a:r>
            <a:br>
              <a:rPr lang="fr-CH" dirty="0"/>
            </a:br>
            <a:r>
              <a:rPr lang="fr-CH" sz="2000" dirty="0"/>
              <a:t>«</a:t>
            </a:r>
            <a:r>
              <a:rPr lang="fr-CH" sz="2000" dirty="0" err="1"/>
              <a:t>Doku-tool</a:t>
            </a:r>
            <a:r>
              <a:rPr lang="fr-CH" sz="2000" dirty="0"/>
              <a:t> </a:t>
            </a:r>
            <a:r>
              <a:rPr lang="fr-CH" sz="2000" dirty="0" err="1"/>
              <a:t>Zukunftsbaumarten</a:t>
            </a:r>
            <a:r>
              <a:rPr lang="fr-CH" sz="2000" dirty="0"/>
              <a:t>»</a:t>
            </a:r>
            <a:endParaRPr lang="fr-CH" dirty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460" name="Textplatzhalter 13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983087" y="5205612"/>
            <a:ext cx="8289925" cy="276225"/>
          </a:xfrm>
        </p:spPr>
        <p:txBody>
          <a:bodyPr/>
          <a:lstStyle/>
          <a:p>
            <a:pPr marL="0" indent="0" eaLnBrk="1" hangingPunct="1">
              <a:spcAft>
                <a:spcPct val="0"/>
              </a:spcAft>
            </a:pPr>
            <a:r>
              <a:rPr lang="fr-CH" b="1" dirty="0">
                <a:latin typeface="Arial" pitchFamily="34" charset="0"/>
                <a:ea typeface="ＭＳ Ｐゴシック"/>
                <a:cs typeface="ＭＳ Ｐゴシック"/>
              </a:rPr>
              <a:t>Philippe Wohlhauser – juin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Projet «outil docu - essences futures»</a:t>
            </a:r>
            <a:br>
              <a:rPr lang="fr-CH" dirty="0"/>
            </a:br>
            <a:endParaRPr lang="fr-CH" sz="3200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4B5B649-D2DD-4174-B2DC-CE5BB3117774}"/>
              </a:ext>
            </a:extLst>
          </p:cNvPr>
          <p:cNvSpPr txBox="1"/>
          <p:nvPr/>
        </p:nvSpPr>
        <p:spPr>
          <a:xfrm>
            <a:off x="609600" y="1412776"/>
            <a:ext cx="10297144" cy="1526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Concepteurs formant l’équipe du projet</a:t>
            </a: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endParaRPr lang="fr-CH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endParaRPr lang="fr-CH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endParaRPr lang="fr-CH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endParaRPr lang="fr-C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FB99B12-1C37-61AF-AA6B-9423E7402B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916833"/>
            <a:ext cx="7358608" cy="18298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C49A11D-89B1-3987-32E4-DFDDF2CD0681}"/>
              </a:ext>
            </a:extLst>
          </p:cNvPr>
          <p:cNvSpPr txBox="1"/>
          <p:nvPr/>
        </p:nvSpPr>
        <p:spPr>
          <a:xfrm>
            <a:off x="733564" y="4247126"/>
            <a:ext cx="10297144" cy="2167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Soutiens de 6 cantons constituant le groupe de travail:</a:t>
            </a: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endParaRPr lang="fr-CH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it-IT" b="1" dirty="0"/>
              <a:t>TI  -   SO  -   FR  -   GR  -   LU  -   SG</a:t>
            </a:r>
            <a:endParaRPr lang="fr-CH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endParaRPr lang="fr-CH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endParaRPr lang="fr-CH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endParaRPr lang="fr-CH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endParaRPr lang="fr-C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69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Projet «outil docu - essences futures»</a:t>
            </a:r>
            <a:br>
              <a:rPr lang="fr-CH" dirty="0"/>
            </a:br>
            <a:endParaRPr lang="fr-CH" sz="3200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8A5254F-7CA2-F58C-19F8-52EB6EC2A46E}"/>
              </a:ext>
            </a:extLst>
          </p:cNvPr>
          <p:cNvSpPr txBox="1"/>
          <p:nvPr/>
        </p:nvSpPr>
        <p:spPr>
          <a:xfrm>
            <a:off x="609600" y="1844824"/>
            <a:ext cx="10297144" cy="39113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Groupe de travail:</a:t>
            </a: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endParaRPr lang="fr-CH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dirty="0"/>
              <a:t>Peter Ammann (FWB), Stefan </a:t>
            </a:r>
            <a:r>
              <a:rPr lang="fr-CH" dirty="0" err="1"/>
              <a:t>Biermann</a:t>
            </a:r>
            <a:r>
              <a:rPr lang="fr-CH" dirty="0"/>
              <a:t> (Forst </a:t>
            </a:r>
            <a:r>
              <a:rPr lang="fr-CH" dirty="0" err="1"/>
              <a:t>Lütschinentäler</a:t>
            </a:r>
            <a:r>
              <a:rPr lang="fr-CH" dirty="0"/>
              <a:t>), Peter </a:t>
            </a:r>
            <a:r>
              <a:rPr lang="fr-CH" dirty="0" err="1"/>
              <a:t>Brang</a:t>
            </a:r>
            <a:r>
              <a:rPr lang="fr-CH" dirty="0"/>
              <a:t> (WSL), Valentin </a:t>
            </a:r>
            <a:r>
              <a:rPr lang="fr-CH" dirty="0" err="1"/>
              <a:t>Brühwiler</a:t>
            </a:r>
            <a:r>
              <a:rPr lang="fr-CH" dirty="0"/>
              <a:t> (HAFL), Michiel Fehr (Kt. LU), Alain </a:t>
            </a:r>
            <a:r>
              <a:rPr lang="fr-CH" dirty="0" err="1"/>
              <a:t>Imoberdorf</a:t>
            </a:r>
            <a:r>
              <a:rPr lang="fr-CH" dirty="0"/>
              <a:t> (</a:t>
            </a:r>
            <a:r>
              <a:rPr lang="fr-CH" dirty="0" err="1"/>
              <a:t>Bürgergemeinde</a:t>
            </a:r>
            <a:r>
              <a:rPr lang="fr-CH" dirty="0"/>
              <a:t> Solothurn), Robert Jenni (BAFU), Viola Sala (Kt. GR), Ueli Schmid (GWP), Jean-Jacques Thormann (HAFL), Philippe Wohlhauser (Kt. FR), Samuel </a:t>
            </a:r>
            <a:r>
              <a:rPr lang="fr-CH" dirty="0" err="1"/>
              <a:t>Zürcher</a:t>
            </a:r>
            <a:r>
              <a:rPr lang="fr-CH" dirty="0"/>
              <a:t> (GWP), Adrian </a:t>
            </a:r>
            <a:r>
              <a:rPr lang="fr-CH" dirty="0" err="1"/>
              <a:t>Oncelli</a:t>
            </a:r>
            <a:r>
              <a:rPr lang="fr-CH" dirty="0"/>
              <a:t> (Kt. TI)</a:t>
            </a:r>
            <a:endParaRPr lang="fr-CH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endParaRPr lang="fr-CH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endParaRPr lang="fr-CH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endParaRPr lang="fr-C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85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Projet «outil docu - essences futures»</a:t>
            </a:r>
            <a:br>
              <a:rPr lang="fr-CH" dirty="0"/>
            </a:br>
            <a:endParaRPr lang="fr-CH" sz="3200" b="1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0342948-F259-5CB2-580C-28B089965FA6}"/>
              </a:ext>
            </a:extLst>
          </p:cNvPr>
          <p:cNvSpPr txBox="1"/>
          <p:nvPr/>
        </p:nvSpPr>
        <p:spPr>
          <a:xfrm>
            <a:off x="609600" y="1628800"/>
            <a:ext cx="1081499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b="1" dirty="0" err="1"/>
              <a:t>Idée</a:t>
            </a:r>
            <a:r>
              <a:rPr lang="de-DE" sz="2400" b="1" dirty="0"/>
              <a:t> de </a:t>
            </a:r>
            <a:r>
              <a:rPr lang="de-DE" sz="2400" b="1" dirty="0" err="1"/>
              <a:t>départ</a:t>
            </a:r>
            <a:endParaRPr lang="de-DE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dirty="0" err="1"/>
              <a:t>Incertitudes</a:t>
            </a:r>
            <a:r>
              <a:rPr lang="de-DE" b="1" dirty="0"/>
              <a:t> </a:t>
            </a:r>
            <a:r>
              <a:rPr lang="de-DE" b="1" dirty="0" err="1"/>
              <a:t>liées</a:t>
            </a:r>
            <a:r>
              <a:rPr lang="de-DE" b="1" dirty="0"/>
              <a:t> au </a:t>
            </a:r>
            <a:r>
              <a:rPr lang="de-DE" b="1" dirty="0" err="1"/>
              <a:t>changement</a:t>
            </a:r>
            <a:r>
              <a:rPr lang="de-DE" b="1" dirty="0"/>
              <a:t> </a:t>
            </a:r>
            <a:r>
              <a:rPr lang="de-DE" b="1" dirty="0" err="1"/>
              <a:t>climatique</a:t>
            </a:r>
            <a:endParaRPr lang="de-DE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dirty="0" err="1"/>
              <a:t>Besoin</a:t>
            </a:r>
            <a:r>
              <a:rPr lang="de-DE" b="1" dirty="0"/>
              <a:t> urgent de </a:t>
            </a:r>
            <a:r>
              <a:rPr lang="de-DE" b="1" dirty="0" err="1"/>
              <a:t>connaissances</a:t>
            </a:r>
            <a:r>
              <a:rPr lang="de-DE" b="1" dirty="0"/>
              <a:t> et de </a:t>
            </a:r>
            <a:r>
              <a:rPr lang="de-DE" b="1" dirty="0" err="1"/>
              <a:t>savoir</a:t>
            </a:r>
            <a:r>
              <a:rPr lang="de-DE" b="1" dirty="0"/>
              <a:t> faire </a:t>
            </a:r>
            <a:r>
              <a:rPr lang="de-DE" b="1" dirty="0" err="1"/>
              <a:t>sur</a:t>
            </a:r>
            <a:r>
              <a:rPr lang="de-DE" b="1" dirty="0"/>
              <a:t> </a:t>
            </a:r>
            <a:r>
              <a:rPr lang="de-DE" b="1" dirty="0" err="1"/>
              <a:t>les</a:t>
            </a:r>
            <a:r>
              <a:rPr lang="de-DE" b="1" dirty="0"/>
              <a:t> </a:t>
            </a:r>
            <a:r>
              <a:rPr lang="de-DE" b="1" dirty="0" err="1"/>
              <a:t>essences</a:t>
            </a:r>
            <a:r>
              <a:rPr lang="de-DE" b="1" dirty="0"/>
              <a:t> </a:t>
            </a:r>
            <a:r>
              <a:rPr lang="de-DE" b="1" dirty="0" err="1"/>
              <a:t>futures</a:t>
            </a:r>
            <a:endParaRPr lang="de-DE" b="1" dirty="0"/>
          </a:p>
          <a:p>
            <a:endParaRPr lang="de-DE" dirty="0"/>
          </a:p>
          <a:p>
            <a:r>
              <a:rPr lang="de-DE" dirty="0"/>
              <a:t>Le </a:t>
            </a:r>
            <a:r>
              <a:rPr lang="de-DE" dirty="0" err="1"/>
              <a:t>projet</a:t>
            </a:r>
            <a:r>
              <a:rPr lang="de-DE" dirty="0"/>
              <a:t> de </a:t>
            </a:r>
            <a:r>
              <a:rPr lang="de-DE" dirty="0" err="1"/>
              <a:t>surfaces</a:t>
            </a:r>
            <a:r>
              <a:rPr lang="de-DE" dirty="0"/>
              <a:t> de </a:t>
            </a:r>
            <a:r>
              <a:rPr lang="de-DE" dirty="0" err="1"/>
              <a:t>plantation</a:t>
            </a:r>
            <a:r>
              <a:rPr lang="de-DE" dirty="0"/>
              <a:t> du WSL se </a:t>
            </a:r>
            <a:r>
              <a:rPr lang="de-DE" dirty="0" err="1"/>
              <a:t>distingue</a:t>
            </a:r>
            <a:r>
              <a:rPr lang="de-DE" dirty="0"/>
              <a:t> par </a:t>
            </a:r>
            <a:r>
              <a:rPr lang="de-DE" dirty="0" err="1"/>
              <a:t>sa</a:t>
            </a:r>
            <a:r>
              <a:rPr lang="de-DE" dirty="0"/>
              <a:t> rigueur </a:t>
            </a:r>
            <a:r>
              <a:rPr lang="de-DE" dirty="0" err="1"/>
              <a:t>scientifique</a:t>
            </a:r>
            <a:r>
              <a:rPr lang="de-DE" dirty="0"/>
              <a:t> et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monitoring</a:t>
            </a:r>
            <a:r>
              <a:rPr lang="de-DE" dirty="0"/>
              <a:t> </a:t>
            </a:r>
            <a:r>
              <a:rPr lang="de-DE" dirty="0" err="1"/>
              <a:t>dès</a:t>
            </a:r>
            <a:r>
              <a:rPr lang="de-DE" dirty="0"/>
              <a:t> la </a:t>
            </a:r>
            <a:r>
              <a:rPr lang="de-DE" dirty="0" err="1"/>
              <a:t>phase</a:t>
            </a:r>
            <a:r>
              <a:rPr lang="de-DE" dirty="0"/>
              <a:t> initiale, par contre: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err="1"/>
              <a:t>seules</a:t>
            </a:r>
            <a:r>
              <a:rPr lang="de-DE" dirty="0"/>
              <a:t> 18 </a:t>
            </a:r>
            <a:r>
              <a:rPr lang="de-DE" dirty="0" err="1"/>
              <a:t>essences</a:t>
            </a:r>
            <a:r>
              <a:rPr lang="de-DE" dirty="0"/>
              <a:t> </a:t>
            </a:r>
            <a:r>
              <a:rPr lang="de-DE" dirty="0" err="1"/>
              <a:t>sur</a:t>
            </a:r>
            <a:r>
              <a:rPr lang="de-DE" dirty="0"/>
              <a:t> 59 </a:t>
            </a:r>
            <a:r>
              <a:rPr lang="de-DE" dirty="0" err="1"/>
              <a:t>surfaces</a:t>
            </a: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err="1"/>
              <a:t>sur</a:t>
            </a:r>
            <a:r>
              <a:rPr lang="de-DE" dirty="0"/>
              <a:t> la </a:t>
            </a:r>
            <a:r>
              <a:rPr lang="de-DE" dirty="0" err="1"/>
              <a:t>durée</a:t>
            </a:r>
            <a:r>
              <a:rPr lang="de-DE" dirty="0"/>
              <a:t>, </a:t>
            </a:r>
            <a:r>
              <a:rPr lang="de-DE" dirty="0" err="1"/>
              <a:t>jusqu‘en</a:t>
            </a:r>
            <a:r>
              <a:rPr lang="de-DE" dirty="0"/>
              <a:t> 2050-2070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sz="2400" b="1" dirty="0" err="1"/>
              <a:t>Or</a:t>
            </a:r>
            <a:r>
              <a:rPr lang="de-DE" sz="2400" b="1" dirty="0"/>
              <a:t> en Suisse, nos </a:t>
            </a:r>
            <a:r>
              <a:rPr lang="de-DE" sz="2400" b="1" dirty="0" err="1"/>
              <a:t>forestiers</a:t>
            </a:r>
            <a:r>
              <a:rPr lang="de-DE" sz="2400" b="1" dirty="0"/>
              <a:t> </a:t>
            </a:r>
            <a:r>
              <a:rPr lang="de-DE" sz="2400" b="1" dirty="0" err="1"/>
              <a:t>ont</a:t>
            </a:r>
            <a:r>
              <a:rPr lang="de-DE" sz="2400" b="1" dirty="0"/>
              <a:t> </a:t>
            </a:r>
            <a:r>
              <a:rPr lang="de-DE" sz="2400" b="1" dirty="0" err="1"/>
              <a:t>acquis</a:t>
            </a:r>
            <a:r>
              <a:rPr lang="de-DE" sz="2400" b="1" dirty="0"/>
              <a:t> des </a:t>
            </a:r>
            <a:r>
              <a:rPr lang="de-DE" sz="2400" b="1" dirty="0" err="1"/>
              <a:t>connaissances</a:t>
            </a:r>
            <a:r>
              <a:rPr lang="de-DE" sz="2400" b="1" dirty="0"/>
              <a:t>, </a:t>
            </a:r>
            <a:r>
              <a:rPr lang="de-DE" sz="2400" b="1" dirty="0" err="1"/>
              <a:t>mais</a:t>
            </a:r>
            <a:r>
              <a:rPr lang="de-DE" sz="2400" b="1" dirty="0"/>
              <a:t> </a:t>
            </a:r>
            <a:r>
              <a:rPr lang="de-DE" sz="2400" b="1" dirty="0" err="1"/>
              <a:t>elles</a:t>
            </a:r>
            <a:r>
              <a:rPr lang="de-DE" sz="2400" b="1" dirty="0"/>
              <a:t> </a:t>
            </a:r>
            <a:r>
              <a:rPr lang="de-DE" sz="2400" b="1" dirty="0" err="1"/>
              <a:t>sont</a:t>
            </a:r>
            <a:r>
              <a:rPr lang="de-DE" sz="2400" b="1" dirty="0"/>
              <a:t> </a:t>
            </a:r>
            <a:r>
              <a:rPr lang="de-DE" sz="2400" b="1" dirty="0" err="1"/>
              <a:t>bien</a:t>
            </a:r>
            <a:r>
              <a:rPr lang="de-DE" sz="2400" b="1" dirty="0"/>
              <a:t> </a:t>
            </a:r>
            <a:r>
              <a:rPr lang="de-DE" sz="2400" b="1" dirty="0" err="1"/>
              <a:t>souvent</a:t>
            </a:r>
            <a:r>
              <a:rPr lang="de-DE" sz="2400" b="1" dirty="0"/>
              <a:t> </a:t>
            </a:r>
            <a:r>
              <a:rPr lang="de-DE" sz="2400" b="1" dirty="0" err="1"/>
              <a:t>inacessibles</a:t>
            </a:r>
            <a:r>
              <a:rPr lang="de-DE" sz="2400" b="1" dirty="0"/>
              <a:t> et se </a:t>
            </a:r>
            <a:r>
              <a:rPr lang="de-DE" sz="2400" b="1" dirty="0" err="1"/>
              <a:t>perdent</a:t>
            </a:r>
            <a:r>
              <a:rPr lang="de-DE" sz="2400" b="1" dirty="0"/>
              <a:t> </a:t>
            </a:r>
            <a:r>
              <a:rPr lang="de-DE" sz="2400" b="1" dirty="0" err="1"/>
              <a:t>avec</a:t>
            </a:r>
            <a:r>
              <a:rPr lang="de-DE" sz="2400" b="1" dirty="0"/>
              <a:t> le </a:t>
            </a:r>
            <a:r>
              <a:rPr lang="de-DE" sz="2400" b="1" dirty="0" err="1"/>
              <a:t>temps</a:t>
            </a:r>
            <a:r>
              <a:rPr lang="de-DE" sz="2400" b="1" dirty="0"/>
              <a:t>.</a:t>
            </a:r>
            <a:endParaRPr lang="fr-CH" sz="2400" b="1" dirty="0"/>
          </a:p>
        </p:txBody>
      </p:sp>
    </p:spTree>
    <p:extLst>
      <p:ext uri="{BB962C8B-B14F-4D97-AF65-F5344CB8AC3E}">
        <p14:creationId xmlns:p14="http://schemas.microsoft.com/office/powerpoint/2010/main" val="2225124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Projet «outil docu - essences futures»</a:t>
            </a:r>
            <a:br>
              <a:rPr lang="fr-CH" dirty="0"/>
            </a:br>
            <a:endParaRPr lang="fr-CH" sz="3200" b="1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0342948-F259-5CB2-580C-28B089965FA6}"/>
              </a:ext>
            </a:extLst>
          </p:cNvPr>
          <p:cNvSpPr txBox="1"/>
          <p:nvPr/>
        </p:nvSpPr>
        <p:spPr>
          <a:xfrm>
            <a:off x="609600" y="1382286"/>
            <a:ext cx="1081499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Rendre </a:t>
            </a:r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connaissances</a:t>
            </a:r>
            <a:r>
              <a:rPr lang="de-DE" dirty="0"/>
              <a:t> </a:t>
            </a:r>
            <a:r>
              <a:rPr lang="de-DE" dirty="0" err="1"/>
              <a:t>accessibles</a:t>
            </a:r>
            <a:r>
              <a:rPr lang="de-DE" dirty="0"/>
              <a:t> </a:t>
            </a:r>
            <a:r>
              <a:rPr lang="de-DE" dirty="0" err="1"/>
              <a:t>dans</a:t>
            </a:r>
            <a:r>
              <a:rPr lang="de-DE" dirty="0"/>
              <a:t>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outil</a:t>
            </a:r>
            <a:r>
              <a:rPr lang="de-DE" dirty="0"/>
              <a:t> simple et </a:t>
            </a:r>
            <a:r>
              <a:rPr lang="de-DE" dirty="0" err="1"/>
              <a:t>intuitif</a:t>
            </a:r>
            <a:r>
              <a:rPr lang="de-DE" dirty="0"/>
              <a:t> à </a:t>
            </a:r>
            <a:r>
              <a:rPr lang="de-DE" dirty="0" err="1"/>
              <a:t>l‘usage</a:t>
            </a:r>
            <a:r>
              <a:rPr lang="de-DE" dirty="0"/>
              <a:t> des </a:t>
            </a:r>
            <a:r>
              <a:rPr lang="de-DE" dirty="0" err="1"/>
              <a:t>forestiers</a:t>
            </a: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Ouvert à </a:t>
            </a:r>
            <a:r>
              <a:rPr lang="de-DE" dirty="0" err="1"/>
              <a:t>tout</a:t>
            </a:r>
            <a:r>
              <a:rPr lang="de-DE" dirty="0"/>
              <a:t> type de </a:t>
            </a:r>
            <a:r>
              <a:rPr lang="de-DE" i="1" dirty="0" err="1"/>
              <a:t>connaissance</a:t>
            </a:r>
            <a:r>
              <a:rPr lang="de-DE" dirty="0"/>
              <a:t> (</a:t>
            </a:r>
            <a:r>
              <a:rPr lang="de-DE" dirty="0" err="1"/>
              <a:t>essai</a:t>
            </a:r>
            <a:r>
              <a:rPr lang="de-DE" dirty="0"/>
              <a:t> </a:t>
            </a:r>
            <a:r>
              <a:rPr lang="de-DE" dirty="0" err="1"/>
              <a:t>scientifique</a:t>
            </a:r>
            <a:r>
              <a:rPr lang="de-DE" dirty="0"/>
              <a:t>, </a:t>
            </a:r>
            <a:r>
              <a:rPr lang="de-DE" dirty="0" err="1"/>
              <a:t>expérience</a:t>
            </a:r>
            <a:r>
              <a:rPr lang="de-DE" dirty="0"/>
              <a:t> </a:t>
            </a:r>
            <a:r>
              <a:rPr lang="de-DE" dirty="0" err="1"/>
              <a:t>ponctuelle</a:t>
            </a:r>
            <a:r>
              <a:rPr lang="de-DE" dirty="0"/>
              <a:t>, </a:t>
            </a:r>
            <a:r>
              <a:rPr lang="de-DE" dirty="0" err="1"/>
              <a:t>observation</a:t>
            </a:r>
            <a:r>
              <a:rPr lang="de-DE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Ouvert à </a:t>
            </a:r>
            <a:r>
              <a:rPr lang="de-DE" dirty="0" err="1"/>
              <a:t>tous</a:t>
            </a:r>
            <a:r>
              <a:rPr lang="de-DE" dirty="0"/>
              <a:t> </a:t>
            </a:r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stades</a:t>
            </a:r>
            <a:r>
              <a:rPr lang="de-DE" dirty="0"/>
              <a:t> de </a:t>
            </a:r>
            <a:r>
              <a:rPr lang="de-DE" dirty="0" err="1"/>
              <a:t>développement</a:t>
            </a: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Ouvert </a:t>
            </a:r>
            <a:r>
              <a:rPr lang="de-DE" dirty="0" err="1"/>
              <a:t>aux</a:t>
            </a:r>
            <a:r>
              <a:rPr lang="de-DE" dirty="0"/>
              <a:t> </a:t>
            </a:r>
            <a:r>
              <a:rPr lang="de-DE" dirty="0" err="1"/>
              <a:t>peuplements</a:t>
            </a:r>
            <a:r>
              <a:rPr lang="de-DE" dirty="0"/>
              <a:t> </a:t>
            </a:r>
            <a:r>
              <a:rPr lang="de-DE" dirty="0" err="1"/>
              <a:t>naturels</a:t>
            </a: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err="1"/>
              <a:t>Documentation</a:t>
            </a:r>
            <a:r>
              <a:rPr lang="de-DE" dirty="0"/>
              <a:t> des </a:t>
            </a:r>
            <a:r>
              <a:rPr lang="de-DE" dirty="0" err="1"/>
              <a:t>échecs</a:t>
            </a:r>
            <a:r>
              <a:rPr lang="de-DE" dirty="0"/>
              <a:t> </a:t>
            </a:r>
            <a:r>
              <a:rPr lang="de-DE" dirty="0" err="1"/>
              <a:t>aussi</a:t>
            </a:r>
            <a:r>
              <a:rPr lang="de-DE" dirty="0"/>
              <a:t> </a:t>
            </a:r>
            <a:r>
              <a:rPr lang="de-DE" dirty="0" err="1"/>
              <a:t>importants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celle</a:t>
            </a:r>
            <a:r>
              <a:rPr lang="de-DE" dirty="0"/>
              <a:t> des </a:t>
            </a:r>
            <a:r>
              <a:rPr lang="de-DE" dirty="0" err="1"/>
              <a:t>succès</a:t>
            </a:r>
            <a:r>
              <a:rPr lang="de-DE" dirty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b="1" dirty="0" err="1"/>
              <a:t>Réponse</a:t>
            </a:r>
            <a:endParaRPr lang="de-DE" b="1" dirty="0"/>
          </a:p>
          <a:p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dirty="0"/>
              <a:t>Création </a:t>
            </a:r>
            <a:r>
              <a:rPr lang="de-DE" b="1" dirty="0" err="1"/>
              <a:t>d‘une</a:t>
            </a:r>
            <a:r>
              <a:rPr lang="de-DE" b="1" dirty="0"/>
              <a:t> </a:t>
            </a:r>
            <a:r>
              <a:rPr lang="de-DE" b="1" dirty="0" err="1"/>
              <a:t>base</a:t>
            </a:r>
            <a:r>
              <a:rPr lang="de-DE" b="1" dirty="0"/>
              <a:t> de </a:t>
            </a:r>
            <a:r>
              <a:rPr lang="de-DE" b="1" dirty="0" err="1"/>
              <a:t>données</a:t>
            </a:r>
            <a:r>
              <a:rPr lang="de-DE" b="1" dirty="0"/>
              <a:t> </a:t>
            </a:r>
            <a:r>
              <a:rPr lang="de-DE" b="1" dirty="0" err="1"/>
              <a:t>interactive</a:t>
            </a:r>
            <a:r>
              <a:rPr lang="de-DE" b="1" dirty="0"/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utilisateurs</a:t>
            </a:r>
            <a:r>
              <a:rPr lang="de-DE" dirty="0"/>
              <a:t> </a:t>
            </a:r>
            <a:r>
              <a:rPr lang="de-DE" dirty="0" err="1"/>
              <a:t>peuvent</a:t>
            </a:r>
            <a:r>
              <a:rPr lang="de-DE" dirty="0"/>
              <a:t> </a:t>
            </a:r>
            <a:r>
              <a:rPr lang="de-DE" dirty="0" err="1"/>
              <a:t>alimenter</a:t>
            </a:r>
            <a:r>
              <a:rPr lang="de-DE" dirty="0"/>
              <a:t>, </a:t>
            </a:r>
            <a:r>
              <a:rPr lang="de-DE" dirty="0" err="1"/>
              <a:t>trier</a:t>
            </a:r>
            <a:r>
              <a:rPr lang="de-DE" dirty="0"/>
              <a:t>, </a:t>
            </a:r>
            <a:r>
              <a:rPr lang="de-DE" dirty="0" err="1"/>
              <a:t>filtrer</a:t>
            </a:r>
            <a:r>
              <a:rPr lang="de-DE" dirty="0"/>
              <a:t> et </a:t>
            </a:r>
            <a:r>
              <a:rPr lang="de-DE" dirty="0" err="1"/>
              <a:t>analyser</a:t>
            </a:r>
            <a:endParaRPr lang="de-DE" dirty="0"/>
          </a:p>
          <a:p>
            <a:endParaRPr lang="fr-CH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/>
              <a:t>Internet-Tool</a:t>
            </a:r>
          </a:p>
          <a:p>
            <a:pPr lvl="1"/>
            <a:r>
              <a:rPr lang="de-DE" dirty="0">
                <a:hlinkClick r:id="rId3"/>
              </a:rPr>
              <a:t>www.zukunftsbaumarten.ch</a:t>
            </a:r>
            <a:endParaRPr lang="de-DE" dirty="0"/>
          </a:p>
          <a:p>
            <a:pPr lvl="1"/>
            <a:r>
              <a:rPr lang="de-DE" dirty="0">
                <a:hlinkClick r:id="rId4"/>
              </a:rPr>
              <a:t>www.essencesfutures.ch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2411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Projet «outil docu - essences futures»</a:t>
            </a:r>
            <a:br>
              <a:rPr lang="fr-CH" dirty="0"/>
            </a:br>
            <a:endParaRPr lang="fr-CH" sz="3200" b="1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0342948-F259-5CB2-580C-28B089965FA6}"/>
              </a:ext>
            </a:extLst>
          </p:cNvPr>
          <p:cNvSpPr txBox="1"/>
          <p:nvPr/>
        </p:nvSpPr>
        <p:spPr>
          <a:xfrm>
            <a:off x="609600" y="1382286"/>
            <a:ext cx="1081499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Etat </a:t>
            </a:r>
            <a:r>
              <a:rPr lang="de-DE" dirty="0" err="1"/>
              <a:t>actuel</a:t>
            </a:r>
            <a:r>
              <a:rPr lang="de-DE" dirty="0"/>
              <a:t> du </a:t>
            </a:r>
            <a:r>
              <a:rPr lang="de-DE" dirty="0" err="1"/>
              <a:t>projet</a:t>
            </a:r>
            <a:r>
              <a:rPr lang="de-DE" dirty="0"/>
              <a:t>:</a:t>
            </a:r>
          </a:p>
          <a:p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Mandat à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bureau</a:t>
            </a: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Prochaine </a:t>
            </a:r>
            <a:r>
              <a:rPr lang="de-DE" dirty="0" err="1"/>
              <a:t>réunion</a:t>
            </a:r>
            <a:r>
              <a:rPr lang="de-DE" dirty="0"/>
              <a:t> du </a:t>
            </a:r>
            <a:r>
              <a:rPr lang="de-DE" dirty="0" err="1"/>
              <a:t>groupe</a:t>
            </a:r>
            <a:r>
              <a:rPr lang="de-DE" dirty="0"/>
              <a:t> de </a:t>
            </a:r>
            <a:r>
              <a:rPr lang="de-DE" dirty="0" err="1"/>
              <a:t>travail</a:t>
            </a:r>
            <a:r>
              <a:rPr lang="de-DE" dirty="0"/>
              <a:t> </a:t>
            </a:r>
            <a:r>
              <a:rPr lang="de-DE" dirty="0" err="1"/>
              <a:t>une</a:t>
            </a:r>
            <a:r>
              <a:rPr lang="de-DE" dirty="0"/>
              <a:t> </a:t>
            </a:r>
            <a:r>
              <a:rPr lang="de-DE" dirty="0" err="1"/>
              <a:t>fois</a:t>
            </a:r>
            <a:r>
              <a:rPr lang="de-DE" dirty="0"/>
              <a:t> </a:t>
            </a:r>
            <a:r>
              <a:rPr lang="de-DE" dirty="0" err="1"/>
              <a:t>qu‘une</a:t>
            </a:r>
            <a:r>
              <a:rPr lang="de-DE" dirty="0"/>
              <a:t> </a:t>
            </a:r>
            <a:r>
              <a:rPr lang="de-DE" dirty="0" err="1"/>
              <a:t>base</a:t>
            </a:r>
            <a:r>
              <a:rPr lang="de-DE" dirty="0"/>
              <a:t> de </a:t>
            </a:r>
            <a:r>
              <a:rPr lang="de-DE" dirty="0" err="1"/>
              <a:t>données</a:t>
            </a:r>
            <a:r>
              <a:rPr lang="de-DE" dirty="0"/>
              <a:t> à </a:t>
            </a:r>
            <a:r>
              <a:rPr lang="de-DE" dirty="0" err="1"/>
              <a:t>l‘état</a:t>
            </a:r>
            <a:r>
              <a:rPr lang="de-DE" dirty="0"/>
              <a:t> de </a:t>
            </a:r>
            <a:r>
              <a:rPr lang="de-DE" dirty="0" err="1"/>
              <a:t>projet</a:t>
            </a:r>
            <a:r>
              <a:rPr lang="de-DE" dirty="0"/>
              <a:t> </a:t>
            </a:r>
            <a:r>
              <a:rPr lang="de-DE" dirty="0" err="1"/>
              <a:t>voire</a:t>
            </a:r>
            <a:r>
              <a:rPr lang="de-DE" dirty="0"/>
              <a:t> </a:t>
            </a:r>
            <a:r>
              <a:rPr lang="de-DE" dirty="0" err="1"/>
              <a:t>une</a:t>
            </a:r>
            <a:r>
              <a:rPr lang="de-DE" dirty="0"/>
              <a:t> </a:t>
            </a:r>
            <a:r>
              <a:rPr lang="de-DE" dirty="0" err="1"/>
              <a:t>version</a:t>
            </a:r>
            <a:r>
              <a:rPr lang="de-DE" dirty="0"/>
              <a:t> </a:t>
            </a:r>
            <a:r>
              <a:rPr lang="de-DE" dirty="0" err="1"/>
              <a:t>test</a:t>
            </a:r>
            <a:r>
              <a:rPr lang="de-DE" dirty="0"/>
              <a:t> </a:t>
            </a:r>
            <a:r>
              <a:rPr lang="de-DE" dirty="0" err="1"/>
              <a:t>peut</a:t>
            </a:r>
            <a:r>
              <a:rPr lang="de-DE" dirty="0"/>
              <a:t> </a:t>
            </a:r>
            <a:r>
              <a:rPr lang="de-DE" dirty="0" err="1"/>
              <a:t>être</a:t>
            </a:r>
            <a:r>
              <a:rPr lang="de-DE" dirty="0"/>
              <a:t> </a:t>
            </a:r>
            <a:r>
              <a:rPr lang="de-DE" dirty="0" err="1"/>
              <a:t>présentée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72029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IO_X8a8EOlkrwbFKjsC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9t_wHLYiUm8r9R01aEHb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KLxNwCEgkKUMKi5gbYod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8K5ZLzVdUa6ykFftSKGvA"/>
</p:tagLst>
</file>

<file path=ppt/theme/theme1.xml><?xml version="1.0" encoding="utf-8"?>
<a:theme xmlns:a="http://schemas.openxmlformats.org/drawingml/2006/main" name="PP_100618_Eau_potable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PP_100618_Eau_potable</Template>
  <TotalTime>0</TotalTime>
  <Words>377</Words>
  <Application>Microsoft Office PowerPoint</Application>
  <PresentationFormat>Grand écran</PresentationFormat>
  <Paragraphs>52</Paragraphs>
  <Slides>6</Slides>
  <Notes>6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Lucida Grande</vt:lpstr>
      <vt:lpstr>PP_100618_Eau_potable</vt:lpstr>
      <vt:lpstr>think-cell Slide</vt:lpstr>
      <vt:lpstr>Projet «outil docu - essences futures» «Doku-tool Zukunftsbaumarten»</vt:lpstr>
      <vt:lpstr>Projet «outil docu - essences futures» </vt:lpstr>
      <vt:lpstr>Projet «outil docu - essences futures» </vt:lpstr>
      <vt:lpstr>Projet «outil docu - essences futures» </vt:lpstr>
      <vt:lpstr>Projet «outil docu - essences futures» </vt:lpstr>
      <vt:lpstr>Projet «outil docu - essences futures» </vt:lpstr>
    </vt:vector>
  </TitlesOfParts>
  <Company>Sitel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Avant-projet de loi sur l’eau potable (LEP) Conférence de presse du 18 juin 2010 —</dc:title>
  <dc:creator>Chrsitophe Maillard</dc:creator>
  <cp:lastModifiedBy>Cécile Krumm</cp:lastModifiedBy>
  <cp:revision>375</cp:revision>
  <cp:lastPrinted>2010-03-18T08:00:30Z</cp:lastPrinted>
  <dcterms:created xsi:type="dcterms:W3CDTF">2010-06-14T06:30:27Z</dcterms:created>
  <dcterms:modified xsi:type="dcterms:W3CDTF">2022-07-12T07:25:24Z</dcterms:modified>
</cp:coreProperties>
</file>